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0" r:id="rId5"/>
  </p:sldMasterIdLst>
  <p:notesMasterIdLst>
    <p:notesMasterId r:id="rId61"/>
  </p:notesMasterIdLst>
  <p:sldIdLst>
    <p:sldId id="2147474907" r:id="rId6"/>
    <p:sldId id="1069" r:id="rId7"/>
    <p:sldId id="2147483642" r:id="rId8"/>
    <p:sldId id="282" r:id="rId9"/>
    <p:sldId id="290" r:id="rId10"/>
    <p:sldId id="299" r:id="rId11"/>
    <p:sldId id="288" r:id="rId12"/>
    <p:sldId id="2147483643" r:id="rId13"/>
    <p:sldId id="278" r:id="rId14"/>
    <p:sldId id="261" r:id="rId15"/>
    <p:sldId id="258" r:id="rId16"/>
    <p:sldId id="263" r:id="rId17"/>
    <p:sldId id="300" r:id="rId18"/>
    <p:sldId id="264" r:id="rId19"/>
    <p:sldId id="289" r:id="rId20"/>
    <p:sldId id="279" r:id="rId21"/>
    <p:sldId id="265" r:id="rId22"/>
    <p:sldId id="262" r:id="rId23"/>
    <p:sldId id="272" r:id="rId24"/>
    <p:sldId id="275" r:id="rId25"/>
    <p:sldId id="273" r:id="rId26"/>
    <p:sldId id="274" r:id="rId27"/>
    <p:sldId id="286" r:id="rId28"/>
    <p:sldId id="291" r:id="rId29"/>
    <p:sldId id="292" r:id="rId30"/>
    <p:sldId id="293" r:id="rId31"/>
    <p:sldId id="294" r:id="rId32"/>
    <p:sldId id="295" r:id="rId33"/>
    <p:sldId id="296" r:id="rId34"/>
    <p:sldId id="297" r:id="rId35"/>
    <p:sldId id="298" r:id="rId36"/>
    <p:sldId id="2147483646" r:id="rId37"/>
    <p:sldId id="276" r:id="rId38"/>
    <p:sldId id="259" r:id="rId39"/>
    <p:sldId id="2147483645" r:id="rId40"/>
    <p:sldId id="2147483647" r:id="rId41"/>
    <p:sldId id="260" r:id="rId42"/>
    <p:sldId id="267" r:id="rId43"/>
    <p:sldId id="256" r:id="rId44"/>
    <p:sldId id="257" r:id="rId45"/>
    <p:sldId id="268" r:id="rId46"/>
    <p:sldId id="277" r:id="rId47"/>
    <p:sldId id="271" r:id="rId48"/>
    <p:sldId id="269" r:id="rId49"/>
    <p:sldId id="284" r:id="rId50"/>
    <p:sldId id="2147483644" r:id="rId51"/>
    <p:sldId id="283" r:id="rId52"/>
    <p:sldId id="285" r:id="rId53"/>
    <p:sldId id="287" r:id="rId54"/>
    <p:sldId id="266" r:id="rId55"/>
    <p:sldId id="280" r:id="rId56"/>
    <p:sldId id="281" r:id="rId57"/>
    <p:sldId id="270" r:id="rId58"/>
    <p:sldId id="325" r:id="rId59"/>
    <p:sldId id="214748364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2F8150-4A42-A776-6348-E485C19E3E8E}" name="Hoang, Anne" initials="AH" userId="S::Anne.Hoang@scri.com::e5bd8f43-8fb0-4e8d-8373-e17100c171c7" providerId="AD"/>
  <p188:author id="{A749BF71-F129-B846-5BDD-A625E333F44C}" name="Garvey, Ann" initials="GA" userId="S::ann.garvey@scri.com::0aacf297-4d7c-4174-80ee-937543927aff" providerId="AD"/>
  <p188:author id="{E30104CE-9FDF-9985-FAFE-1954164446FD}" name="Garvey, Ann" initials="AG" userId="S::Ann.Garvey@scri.com::0aacf297-4d7c-4174-80ee-937543927af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586D"/>
    <a:srgbClr val="295698"/>
    <a:srgbClr val="4E4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6154"/>
  </p:normalViewPr>
  <p:slideViewPr>
    <p:cSldViewPr snapToGrid="0">
      <p:cViewPr varScale="1">
        <p:scale>
          <a:sx n="106" d="100"/>
          <a:sy n="106" d="100"/>
        </p:scale>
        <p:origin x="1002" y="10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3A167-290A-4BEB-B2B8-526ADA3E2E87}"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53FE3-3AD8-4CF7-B9AA-6A720F772BB0}" type="slidenum">
              <a:rPr lang="en-US" smtClean="0"/>
              <a:t>‹#›</a:t>
            </a:fld>
            <a:endParaRPr lang="en-US"/>
          </a:p>
        </p:txBody>
      </p:sp>
    </p:spTree>
    <p:extLst>
      <p:ext uri="{BB962C8B-B14F-4D97-AF65-F5344CB8AC3E}">
        <p14:creationId xmlns:p14="http://schemas.microsoft.com/office/powerpoint/2010/main" val="2753142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linicaltrials.gov/study/NCT05434234"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clinicaltrials.gov/study/NCT06057922"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linicaltrials.gov/study/NCT05434234"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clinicaltrials.gov/study/NCT06057922"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linicaltrials.gov/study/NCT05434234"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linicaltrials.gov/study/NCT06057922"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linicaltrials.gov/study/NCT05434234"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clinicaltrials.gov/study/NCT0605792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D637-D09A-47EF-B38F-CC252EFEE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121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AF3DAD8-1FA2-3112-F2DE-1C96585058D9}"/>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B99B687C-1811-BF60-4499-D21C5ECF36A9}"/>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6B95B61D-86D7-1FC9-1243-1AE4C2A60EC4}"/>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Survival and Investigator-Assessed Progression-free Survival in the Intention-to-Treat Population. Panel A shows the Kaplan–Meier estimates of overall survival, and Panel B the Kaplan–Meier estimates of investigator-assessed progression-free survival. Tick marks indicate censored data. Panel C shows a subgroup analysis of overall survival according to baseline characteristics. Eastern Cooperative Oncology Group (ECOG) performance-status scores range from 0 to 5, with higher scores reflecting greater disability. Tumor mutational burden was assessed with the use of a blood-based assay.</a:t>
            </a:r>
            <a:endParaRPr lang="en-GB" dirty="0">
              <a:latin typeface="Arial" charset="0"/>
              <a:ea typeface="Gothic" charset="0"/>
              <a:cs typeface="Gothic" charset="0"/>
            </a:endParaRPr>
          </a:p>
        </p:txBody>
      </p:sp>
    </p:spTree>
    <p:extLst>
      <p:ext uri="{BB962C8B-B14F-4D97-AF65-F5344CB8AC3E}">
        <p14:creationId xmlns:p14="http://schemas.microsoft.com/office/powerpoint/2010/main" val="292017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020A8A3-E25D-7008-3843-FA26E84DCD60}"/>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54A9BC4F-1C1C-301E-F70D-49A8642F64B5}"/>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F6E7CF01-9107-660F-3439-6A2F37C63E42}"/>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207105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F391FB8-B319-6797-FAEF-84CFF4E1976E}"/>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CAA00983-A2A0-6925-6F2D-42B834431823}"/>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A22B30AD-556E-55AC-E54C-82C93AB8CC45}"/>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425972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18C0FCC-1B5F-CF26-EA6B-E6F023104073}"/>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F40B3AC9-BD3F-A838-EB27-698CE54C5724}"/>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14D1752B-BA16-6E6B-576C-ABF789392AC4}"/>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58294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DCB3E1D-810D-D4C8-AB5F-52F6A67F353A}"/>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5EC79EC3-650B-7591-0D5C-87A322067682}"/>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7CFA2064-B6CF-2D39-3E21-C2F98722BEF6}"/>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17960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E06F15D-8B83-B281-0858-D84AB5FE48A9}"/>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17F6D1DE-AADA-8DFD-C3EE-177A3E08667F}"/>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BEE519C1-C5E1-450F-BA4F-150959EA0006}"/>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258169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F5114F7-06D6-D40F-1D00-C33DEB8399B3}"/>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ED7DC97B-F037-421B-73E8-AC7F3CBF546A}"/>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5D4E0A42-095F-067E-5F48-F86CAE079433}"/>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292464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F05B2B-9919-E0AA-5FFF-7BB12403A6B7}"/>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B6833E37-B423-003B-ACEF-8D01A16D54ED}"/>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87C7B9B8-19D1-3EF3-DE6C-74B51D8C64F5}"/>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322035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33551FA-4FD2-7D34-C8E9-366E600E2264}"/>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37427896-97DD-60AB-5E09-9C68A0E909FB}"/>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11FD4F59-D565-0F45-AAE6-A23DC1B64BA0}"/>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4236516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Gothic" charset="0"/>
                <a:cs typeface="Gothic" charset="0"/>
              </a:rPr>
              <a:t>Figure 2 Progression-free Survival (Intention-to-Treat Population). Progression-free survival was defined as the time from date of randomization to date of objective disease progression or death from any cause in the absence of progression. Of the 139 patients in the durvalumab group and the 169 patients in the placebo group who had disease progression or died, 126 and 158, respectively, had progression as assessed on the basis of Response Evaluation Criteria in Solid </a:t>
            </a:r>
            <a:r>
              <a:rPr lang="en-GB" dirty="0" err="1">
                <a:latin typeface="Arial" charset="0"/>
                <a:ea typeface="Gothic" charset="0"/>
                <a:cs typeface="Gothic" charset="0"/>
              </a:rPr>
              <a:t>Tumors</a:t>
            </a:r>
            <a:r>
              <a:rPr lang="en-GB" dirty="0">
                <a:latin typeface="Arial" charset="0"/>
                <a:ea typeface="Gothic" charset="0"/>
                <a:cs typeface="Gothic" charset="0"/>
              </a:rPr>
              <a:t>, version 1.1 (progression in target lesions in 31 patients in the durvalumab group and 31 in the placebo group, in nontarget lesions in 5 and 13, and as new lesions in 94 and 128; categories not mutually exclusive), and 13 and 11 patients, respectively, died in the absence of disease progression. Panel A shows Kaplan–Meier curves for progression-free survival as assessed by means of blinded independent central review. Tick marks indicate censored data, and dashed lines the times of the landmark analyses at 18 months and 24 months. Formal testing for the proportional-hazards assumption provided a P value of 0.79, indicating the plausibility of the assumption. Panel B shows progression-free survival in prespecified subgroups. The size of the circle is proportional to number of events across the two trial groups. The arrow indicates that the 95% confidence interval extends outside the graphed area.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E96B4EB-3494-032D-86CA-A38F2EB76A6B}"/>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9EDEB336-8315-43D9-24ED-4141E8E7AEB3}"/>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4DC48B48-ABB3-5C8F-5FDF-EA6ACA26A505}"/>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20413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5DFEE7A-FD77-07BA-05C0-5607071C2320}"/>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DEC68DBD-BDBD-024F-90E2-9D368FA45070}"/>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0261310D-286B-8E1F-00E5-3FA751D6BA97}"/>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Antitumor Activity of Tarlatamab. Panel A shows the time to response, the duration of response, and patient status as of the data cutoff date for all the patients who were assessed as having an objective response (complete or partial response; primary end point) to 10 mg or 100 mg of tarlatamab, as assessed by blinded independent central review according to the Response Evaluation Criteria in Solid Tumors, version 1.1. Panel B shows the Kaplan–Meier curve of progression-free survival in the analysis population for antitumor activity, which included 100 patients who had been assigned to receive 10 mg of tarlatamab in part 1 or part 2 of the trial and 88 patients who had been assigned to receive 100 mg of tarlatamab in part 1 of the trial. Panel C shows the Kaplan–Meier curve of overall survival in the analysis population for antitumor activity. The tick marks in Panels B and C indicate censored data. NE denotes not evaluable.</a:t>
            </a:r>
            <a:endParaRPr lang="en-GB" dirty="0">
              <a:latin typeface="Arial" charset="0"/>
              <a:ea typeface="Gothic" charset="0"/>
              <a:cs typeface="Gothic" charset="0"/>
            </a:endParaRPr>
          </a:p>
        </p:txBody>
      </p:sp>
    </p:spTree>
    <p:extLst>
      <p:ext uri="{BB962C8B-B14F-4D97-AF65-F5344CB8AC3E}">
        <p14:creationId xmlns:p14="http://schemas.microsoft.com/office/powerpoint/2010/main" val="3083387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22CD-2728-B413-3598-E19889E37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DD59-3FFE-5498-6059-B47862B27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0DD23-CB9D-762D-E9F4-C3DFB03CB18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Purpose</a:t>
            </a:r>
          </a:p>
          <a:p>
            <a:r>
              <a:rPr lang="en-US" dirty="0">
                <a:effectLst/>
              </a:rPr>
              <a:t>Treatment options for patients with recurrent or progressive extensive-stage small-cell lung cancer (ES-SCLC) are limited. This phase 2 trial evaluated the efficacy and safety of </a:t>
            </a:r>
            <a:r>
              <a:rPr lang="en-US" dirty="0" err="1">
                <a:effectLst/>
              </a:rPr>
              <a:t>ifinatamab</a:t>
            </a:r>
            <a:r>
              <a:rPr lang="en-US" dirty="0">
                <a:effectLst/>
              </a:rPr>
              <a:t> </a:t>
            </a:r>
            <a:r>
              <a:rPr lang="en-US" dirty="0" err="1">
                <a:effectLst/>
              </a:rPr>
              <a:t>deruxtecan</a:t>
            </a:r>
            <a:r>
              <a:rPr lang="en-US" dirty="0">
                <a:effectLst/>
              </a:rPr>
              <a:t> (I-</a:t>
            </a:r>
            <a:r>
              <a:rPr lang="en-US" dirty="0" err="1">
                <a:effectLst/>
              </a:rPr>
              <a:t>DXd</a:t>
            </a:r>
            <a:r>
              <a:rPr lang="en-US" dirty="0">
                <a:effectLst/>
              </a:rPr>
              <a:t>), a B7 homolog 3–directed antibody–drug conjugate, in patients with previously treated ES-SCLC.</a:t>
            </a:r>
          </a:p>
          <a:p>
            <a:r>
              <a:rPr lang="en-US" sz="1200" b="1" kern="1200" dirty="0">
                <a:solidFill>
                  <a:schemeClr val="tx1"/>
                </a:solidFill>
                <a:effectLst/>
                <a:latin typeface="+mn-lt"/>
                <a:ea typeface="+mn-ea"/>
                <a:cs typeface="+mn-cs"/>
              </a:rPr>
              <a:t>Methods</a:t>
            </a:r>
          </a:p>
          <a:p>
            <a:r>
              <a:rPr lang="en-US" dirty="0">
                <a:effectLst/>
              </a:rPr>
              <a:t>Patients were randomized to receive I-</a:t>
            </a:r>
            <a:r>
              <a:rPr lang="en-US" dirty="0" err="1">
                <a:effectLst/>
              </a:rPr>
              <a:t>DXd</a:t>
            </a:r>
            <a:r>
              <a:rPr lang="en-US" dirty="0">
                <a:effectLst/>
              </a:rPr>
              <a:t> 8 or 12 mg/kg intravenously every 3 weeks (Q3W) in part 1 (dose optimization) and received I-</a:t>
            </a:r>
            <a:r>
              <a:rPr lang="en-US" dirty="0" err="1">
                <a:effectLst/>
              </a:rPr>
              <a:t>DXd</a:t>
            </a:r>
            <a:r>
              <a:rPr lang="en-US" dirty="0">
                <a:effectLst/>
              </a:rPr>
              <a:t> 12 mg/kg in part 2 (extension). The primary endpoint was objective response rate by blinded independent central review per Response Evaluation Criteria in Solid </a:t>
            </a:r>
            <a:r>
              <a:rPr lang="en-US" dirty="0" err="1">
                <a:effectLst/>
              </a:rPr>
              <a:t>Tumours</a:t>
            </a:r>
            <a:r>
              <a:rPr lang="en-US" dirty="0">
                <a:effectLst/>
              </a:rPr>
              <a:t>, version 1.1.</a:t>
            </a:r>
          </a:p>
          <a:p>
            <a:r>
              <a:rPr lang="en-US" sz="1200" b="1" kern="1200" dirty="0">
                <a:solidFill>
                  <a:schemeClr val="tx1"/>
                </a:solidFill>
                <a:effectLst/>
                <a:latin typeface="+mn-lt"/>
                <a:ea typeface="+mn-ea"/>
                <a:cs typeface="+mn-cs"/>
              </a:rPr>
              <a:t>Results</a:t>
            </a:r>
          </a:p>
          <a:p>
            <a:r>
              <a:rPr lang="en-US" dirty="0">
                <a:effectLst/>
              </a:rPr>
              <a:t>Overall, 183 patients received I-</a:t>
            </a:r>
            <a:r>
              <a:rPr lang="en-US" dirty="0" err="1">
                <a:effectLst/>
              </a:rPr>
              <a:t>DXd</a:t>
            </a:r>
            <a:r>
              <a:rPr lang="en-US" dirty="0">
                <a:effectLst/>
              </a:rPr>
              <a:t>: 88 in part 1 (8 mg/kg, n=46; 12 mg/kg, n=42) and 95 in part 2. The median number of prior lines of treatment was two. In the total 12-mg/kg group from parts 1 and 2 (n=137), the confirmed objective response rate was 48.2% (95% confidence interval [CI], 39.6-56.9), median duration of response was 5.3 (95% CI, 4.0-6.5) months, median time to response was 1.4 (range, 1.0-8.1) months, median progression-free survival was 4.9 (95% CI, 4.2-5.5) months, and the 9-month overall survival estimate was 59.1%. Any-grade treatment-related adverse events (TRAEs) occurred in 89.8% of patients (grade ≥3, 36.5%). The most common TRAEs were nausea (43.1%), anemia (34.3%), and neutropenia (34.3%). TRAEs associated with treatment discontinuation and death were reported in 9.5% and 4.4% of patients, respectively. Treatment-related interstitial lung disease (ILD) as determined by the ILD adjudication committee was reported in 12.4% of patients (grade ≥3, 4.4%).</a:t>
            </a:r>
          </a:p>
          <a:p>
            <a:r>
              <a:rPr lang="en-US" sz="1200" b="1" kern="1200" dirty="0">
                <a:solidFill>
                  <a:schemeClr val="tx1"/>
                </a:solidFill>
                <a:effectLst/>
                <a:latin typeface="+mn-lt"/>
                <a:ea typeface="+mn-ea"/>
                <a:cs typeface="+mn-cs"/>
              </a:rPr>
              <a:t>Conclusion</a:t>
            </a:r>
          </a:p>
          <a:p>
            <a:r>
              <a:rPr lang="en-US" dirty="0">
                <a:effectLst/>
              </a:rPr>
              <a:t>I-</a:t>
            </a:r>
            <a:r>
              <a:rPr lang="en-US" dirty="0" err="1">
                <a:effectLst/>
              </a:rPr>
              <a:t>DXd</a:t>
            </a:r>
            <a:r>
              <a:rPr lang="en-US" dirty="0">
                <a:effectLst/>
              </a:rPr>
              <a:t> 12 mg/kg Q3W showed promising efficacy in patients with previously treated ES-SCLC. The observed safety profile was consistent with previous reports, with no new safety signals identified.</a:t>
            </a:r>
          </a:p>
          <a:p>
            <a:endParaRPr lang="en-US" dirty="0"/>
          </a:p>
        </p:txBody>
      </p:sp>
      <p:sp>
        <p:nvSpPr>
          <p:cNvPr id="4" name="Slide Number Placeholder 3">
            <a:extLst>
              <a:ext uri="{FF2B5EF4-FFF2-40B4-BE49-F238E27FC236}">
                <a16:creationId xmlns:a16="http://schemas.microsoft.com/office/drawing/2014/main" id="{08703815-5B4E-C397-A099-F62D9259E5A8}"/>
              </a:ext>
            </a:extLst>
          </p:cNvPr>
          <p:cNvSpPr>
            <a:spLocks noGrp="1"/>
          </p:cNvSpPr>
          <p:nvPr>
            <p:ph type="sldNum" sz="quarter" idx="5"/>
          </p:nvPr>
        </p:nvSpPr>
        <p:spPr/>
        <p:txBody>
          <a:bodyPr/>
          <a:lstStyle/>
          <a:p>
            <a:fld id="{8351A6E1-F88B-C44F-9306-8AB47FA0EF29}" type="slidenum">
              <a:rPr lang="en-US" smtClean="0"/>
              <a:t>45</a:t>
            </a:fld>
            <a:endParaRPr lang="en-US"/>
          </a:p>
        </p:txBody>
      </p:sp>
    </p:spTree>
    <p:extLst>
      <p:ext uri="{BB962C8B-B14F-4D97-AF65-F5344CB8AC3E}">
        <p14:creationId xmlns:p14="http://schemas.microsoft.com/office/powerpoint/2010/main" val="2906743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Antibody–drug conjugates (ADCs) have emerged as a transformative modality in the treatment of solid tumors. YL201, a novel B7H3-targeting ADC, leverages a tumor microenvironment activable linker-payload platform, coupled with a novel topoisomerase 1 inhibitor via a protease-cleavable linker. Here we report the findings from a large-scale, global, multicenter, phase 1 trial evaluating the safety, pharmacokinetics and preliminary efficacy of YL201 in patients with advanced solid tumors refractory to standard therapies. The trial included a dose-escalation part (phase 1) and a dose-expansion part (phase 1b). A total of 312 patients were enrolled across multiple tumor types, including extensive-stage small cell lung cancer (ES-SCLC), nasopharyngeal carcinoma (NPC), non-small cell lung cancer, esophageal squamous cell carcinoma and other solid tumors. The maximum tolerated dose was determined to be 2.8 mg kg</a:t>
            </a:r>
            <a:r>
              <a:rPr lang="en-US" baseline="30000" dirty="0">
                <a:effectLst/>
              </a:rPr>
              <a:t>−1</a:t>
            </a:r>
            <a:r>
              <a:rPr lang="en-US" dirty="0">
                <a:effectLst/>
              </a:rPr>
              <a:t>, and the recommended expansion dose was selected as 2.0 mg kg</a:t>
            </a:r>
            <a:r>
              <a:rPr lang="en-US" baseline="30000" dirty="0">
                <a:effectLst/>
              </a:rPr>
              <a:t>−1</a:t>
            </a:r>
            <a:r>
              <a:rPr lang="en-US" dirty="0">
                <a:effectLst/>
              </a:rPr>
              <a:t> and 2.4 mg kg</a:t>
            </a:r>
            <a:r>
              <a:rPr lang="en-US" baseline="30000" dirty="0">
                <a:effectLst/>
              </a:rPr>
              <a:t>−1</a:t>
            </a:r>
            <a:r>
              <a:rPr lang="en-US" dirty="0">
                <a:effectLst/>
              </a:rPr>
              <a:t> every 3 weeks. The most common grade 3 or higher treatment-related adverse events included neutropenia (31.7%), leukopenia (29.5%) and anemia (25.0%). Only 4 cases of interstitial lung disease (1.3%) and 1 case of infusion reactions (0.3%) were observed. Encouraging anti-tumor activity was observed, particularly in patients with ES-SCLC (objective response rate (ORR), 63.9%), NPC (ORR, 48.6%), lung adenocarcinoma (ORR, 28.6%) and lymphoepithelioma-like carcinoma (ORR, 54.2%). No significant correlation between B7H3 membrane expression and the ORR was found. YL201 demonstrated an acceptable safety profile and a promising efficacy in heavily pretreated patients with advanced solid tumors, particularly in those with ES-SCLC, NPC or lymphoepithelioma-like carcinoma. Phase 3 clinical trials for patients with SCLC and NPC have already been initiated. </a:t>
            </a:r>
            <a:r>
              <a:rPr lang="en-US" dirty="0" err="1">
                <a:effectLst/>
              </a:rPr>
              <a:t>ClinicalTrials.gov</a:t>
            </a:r>
            <a:r>
              <a:rPr lang="en-US" dirty="0">
                <a:effectLst/>
              </a:rPr>
              <a:t> identifiers: </a:t>
            </a:r>
            <a:r>
              <a:rPr lang="en-US" sz="1200" kern="1200" dirty="0">
                <a:solidFill>
                  <a:schemeClr val="tx1"/>
                </a:solidFill>
                <a:effectLst/>
                <a:latin typeface="+mn-lt"/>
                <a:ea typeface="+mn-ea"/>
                <a:cs typeface="+mn-cs"/>
                <a:hlinkClick r:id="rId3"/>
              </a:rPr>
              <a:t>NCT05434234</a:t>
            </a:r>
            <a:r>
              <a:rPr lang="en-US" dirty="0">
                <a:effectLst/>
              </a:rPr>
              <a:t> and </a:t>
            </a:r>
            <a:r>
              <a:rPr lang="en-US" sz="1200" kern="1200" dirty="0">
                <a:solidFill>
                  <a:schemeClr val="tx1"/>
                </a:solidFill>
                <a:effectLst/>
                <a:latin typeface="+mn-lt"/>
                <a:ea typeface="+mn-ea"/>
                <a:cs typeface="+mn-cs"/>
                <a:hlinkClick r:id="rId4"/>
              </a:rPr>
              <a:t>NCT06057922</a:t>
            </a:r>
            <a:r>
              <a:rPr lang="en-US" dirty="0">
                <a:effectLst/>
              </a:rPr>
              <a:t>.</a:t>
            </a:r>
          </a:p>
          <a:p>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351A6E1-F88B-C44F-9306-8AB47FA0EF29}" type="slidenum">
              <a:rPr lang="en-US" smtClean="0"/>
              <a:t>46</a:t>
            </a:fld>
            <a:endParaRPr lang="en-US"/>
          </a:p>
        </p:txBody>
      </p:sp>
    </p:spTree>
    <p:extLst>
      <p:ext uri="{BB962C8B-B14F-4D97-AF65-F5344CB8AC3E}">
        <p14:creationId xmlns:p14="http://schemas.microsoft.com/office/powerpoint/2010/main" val="1310341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D05B-26BB-10C1-4833-E424FF1E3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A10B7-F38D-0B71-B90C-0D19D056C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9371B-86E3-35A2-7BAB-DDE05BC26DAC}"/>
              </a:ext>
            </a:extLst>
          </p:cNvPr>
          <p:cNvSpPr>
            <a:spLocks noGrp="1"/>
          </p:cNvSpPr>
          <p:nvPr>
            <p:ph type="body" idx="1"/>
          </p:nvPr>
        </p:nvSpPr>
        <p:spPr/>
        <p:txBody>
          <a:bodyPr/>
          <a:lstStyle/>
          <a:p>
            <a:r>
              <a:rPr lang="en-US" dirty="0">
                <a:effectLst/>
              </a:rPr>
              <a:t>Antibody–drug conjugates (ADCs) have emerged as a transformative modality in the treatment of solid tumors. YL201, a novel B7H3-targeting ADC, leverages a tumor microenvironment activable linker-payload platform, coupled with a novel topoisomerase 1 inhibitor via a protease-cleavable linker. Here we report the findings from a large-scale, global, multicenter, phase 1 trial evaluating the safety, pharmacokinetics and preliminary efficacy of YL201 in patients with advanced solid tumors refractory to standard therapies. The trial included a dose-escalation part (phase 1) and a dose-expansion part (phase 1b). A total of 312 patients were enrolled across multiple tumor types, including extensive-stage small cell lung cancer (ES-SCLC), nasopharyngeal carcinoma (NPC), non-small cell lung cancer, esophageal squamous cell carcinoma and other solid tumors. The maximum tolerated dose was determined to be 2.8 mg kg</a:t>
            </a:r>
            <a:r>
              <a:rPr lang="en-US" baseline="30000" dirty="0">
                <a:effectLst/>
              </a:rPr>
              <a:t>−1</a:t>
            </a:r>
            <a:r>
              <a:rPr lang="en-US" dirty="0">
                <a:effectLst/>
              </a:rPr>
              <a:t>, and the recommended expansion dose was selected as 2.0 mg kg</a:t>
            </a:r>
            <a:r>
              <a:rPr lang="en-US" baseline="30000" dirty="0">
                <a:effectLst/>
              </a:rPr>
              <a:t>−1</a:t>
            </a:r>
            <a:r>
              <a:rPr lang="en-US" dirty="0">
                <a:effectLst/>
              </a:rPr>
              <a:t> and 2.4 mg kg</a:t>
            </a:r>
            <a:r>
              <a:rPr lang="en-US" baseline="30000" dirty="0">
                <a:effectLst/>
              </a:rPr>
              <a:t>−1</a:t>
            </a:r>
            <a:r>
              <a:rPr lang="en-US" dirty="0">
                <a:effectLst/>
              </a:rPr>
              <a:t> every 3 weeks. The most common grade 3 or higher treatment-related adverse events included neutropenia (31.7%), leukopenia (29.5%) and anemia (25.0%). Only 4 cases of interstitial lung disease (1.3%) and 1 case of infusion reactions (0.3%) were observed. Encouraging anti-tumor activity was observed, particularly in patients with ES-SCLC (objective response rate (ORR), 63.9%), NPC (ORR, 48.6%), lung adenocarcinoma (ORR, 28.6%) and lymphoepithelioma-like carcinoma (ORR, 54.2%). No significant correlation between B7H3 membrane expression and the ORR was found. YL201 demonstrated an acceptable safety profile and a promising efficacy in heavily pretreated patients with advanced solid tumors, particularly in those with ES-SCLC, NPC or lymphoepithelioma-like carcinoma. Phase 3 clinical trials for patients with SCLC and NPC have already been initiated. </a:t>
            </a:r>
            <a:r>
              <a:rPr lang="en-US" dirty="0" err="1">
                <a:effectLst/>
              </a:rPr>
              <a:t>ClinicalTrials.gov</a:t>
            </a:r>
            <a:r>
              <a:rPr lang="en-US" dirty="0">
                <a:effectLst/>
              </a:rPr>
              <a:t> identifiers: </a:t>
            </a:r>
            <a:r>
              <a:rPr lang="en-US" sz="1200" kern="1200" dirty="0">
                <a:solidFill>
                  <a:schemeClr val="tx1"/>
                </a:solidFill>
                <a:effectLst/>
                <a:latin typeface="+mn-lt"/>
                <a:ea typeface="+mn-ea"/>
                <a:cs typeface="+mn-cs"/>
                <a:hlinkClick r:id="rId3"/>
              </a:rPr>
              <a:t>NCT05434234</a:t>
            </a:r>
            <a:r>
              <a:rPr lang="en-US" dirty="0">
                <a:effectLst/>
              </a:rPr>
              <a:t> and </a:t>
            </a:r>
            <a:r>
              <a:rPr lang="en-US" sz="1200" kern="1200" dirty="0">
                <a:solidFill>
                  <a:schemeClr val="tx1"/>
                </a:solidFill>
                <a:effectLst/>
                <a:latin typeface="+mn-lt"/>
                <a:ea typeface="+mn-ea"/>
                <a:cs typeface="+mn-cs"/>
                <a:hlinkClick r:id="rId4"/>
              </a:rPr>
              <a:t>NCT06057922</a:t>
            </a:r>
            <a:r>
              <a:rPr lang="en-US" dirty="0">
                <a:effectLst/>
              </a:rPr>
              <a:t>.</a:t>
            </a:r>
          </a:p>
          <a:p>
            <a:br>
              <a:rPr lang="en-US" dirty="0">
                <a:effectLst/>
              </a:rPr>
            </a:br>
            <a:endParaRPr lang="en-US" dirty="0">
              <a:effectLst/>
            </a:endParaRPr>
          </a:p>
          <a:p>
            <a:endParaRPr lang="en-US" dirty="0"/>
          </a:p>
        </p:txBody>
      </p:sp>
      <p:sp>
        <p:nvSpPr>
          <p:cNvPr id="4" name="Slide Number Placeholder 3">
            <a:extLst>
              <a:ext uri="{FF2B5EF4-FFF2-40B4-BE49-F238E27FC236}">
                <a16:creationId xmlns:a16="http://schemas.microsoft.com/office/drawing/2014/main" id="{5A41675D-7762-A0EF-FA94-1D97BF983C7B}"/>
              </a:ext>
            </a:extLst>
          </p:cNvPr>
          <p:cNvSpPr>
            <a:spLocks noGrp="1"/>
          </p:cNvSpPr>
          <p:nvPr>
            <p:ph type="sldNum" sz="quarter" idx="5"/>
          </p:nvPr>
        </p:nvSpPr>
        <p:spPr/>
        <p:txBody>
          <a:bodyPr/>
          <a:lstStyle/>
          <a:p>
            <a:fld id="{8351A6E1-F88B-C44F-9306-8AB47FA0EF29}" type="slidenum">
              <a:rPr lang="en-US" smtClean="0"/>
              <a:t>47</a:t>
            </a:fld>
            <a:endParaRPr lang="en-US"/>
          </a:p>
        </p:txBody>
      </p:sp>
    </p:spTree>
    <p:extLst>
      <p:ext uri="{BB962C8B-B14F-4D97-AF65-F5344CB8AC3E}">
        <p14:creationId xmlns:p14="http://schemas.microsoft.com/office/powerpoint/2010/main" val="1547548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74C5-96B5-088A-4652-873D9409A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C0554-0F83-7AA4-1482-E33AE4521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101B1-4450-E8D1-097B-F83F65D952D7}"/>
              </a:ext>
            </a:extLst>
          </p:cNvPr>
          <p:cNvSpPr>
            <a:spLocks noGrp="1"/>
          </p:cNvSpPr>
          <p:nvPr>
            <p:ph type="body" idx="1"/>
          </p:nvPr>
        </p:nvSpPr>
        <p:spPr/>
        <p:txBody>
          <a:bodyPr/>
          <a:lstStyle/>
          <a:p>
            <a:r>
              <a:rPr lang="en-US" dirty="0">
                <a:effectLst/>
              </a:rPr>
              <a:t>Antibody–drug conjugates (ADCs) have emerged as a transformative modality in the treatment of solid tumors. YL201, a novel B7H3-targeting ADC, leverages a tumor microenvironment activable linker-payload platform, coupled with a novel topoisomerase 1 inhibitor via a protease-cleavable linker. Here we report the findings from a large-scale, global, multicenter, phase 1 trial evaluating the safety, pharmacokinetics and preliminary efficacy of YL201 in patients with advanced solid tumors refractory to standard therapies. The trial included a dose-escalation part (phase 1) and a dose-expansion part (phase 1b). A total of 312 patients were enrolled across multiple tumor types, including extensive-stage small cell lung cancer (ES-SCLC), nasopharyngeal carcinoma (NPC), non-small cell lung cancer, esophageal squamous cell carcinoma and other solid tumors. The maximum tolerated dose was determined to be 2.8 mg kg</a:t>
            </a:r>
            <a:r>
              <a:rPr lang="en-US" baseline="30000" dirty="0">
                <a:effectLst/>
              </a:rPr>
              <a:t>−1</a:t>
            </a:r>
            <a:r>
              <a:rPr lang="en-US" dirty="0">
                <a:effectLst/>
              </a:rPr>
              <a:t>, and the recommended expansion dose was selected as 2.0 mg kg</a:t>
            </a:r>
            <a:r>
              <a:rPr lang="en-US" baseline="30000" dirty="0">
                <a:effectLst/>
              </a:rPr>
              <a:t>−1</a:t>
            </a:r>
            <a:r>
              <a:rPr lang="en-US" dirty="0">
                <a:effectLst/>
              </a:rPr>
              <a:t> and 2.4 mg kg</a:t>
            </a:r>
            <a:r>
              <a:rPr lang="en-US" baseline="30000" dirty="0">
                <a:effectLst/>
              </a:rPr>
              <a:t>−1</a:t>
            </a:r>
            <a:r>
              <a:rPr lang="en-US" dirty="0">
                <a:effectLst/>
              </a:rPr>
              <a:t> every 3 weeks. The most common grade 3 or higher treatment-related adverse events included neutropenia (31.7%), leukopenia (29.5%) and anemia (25.0%). Only 4 cases of interstitial lung disease (1.3%) and 1 case of infusion reactions (0.3%) were observed. Encouraging anti-tumor activity was observed, particularly in patients with ES-SCLC (objective response rate (ORR), 63.9%), NPC (ORR, 48.6%), lung adenocarcinoma (ORR, 28.6%) and lymphoepithelioma-like carcinoma (ORR, 54.2%). No significant correlation between B7H3 membrane expression and the ORR was found. YL201 demonstrated an acceptable safety profile and a promising efficacy in heavily pretreated patients with advanced solid tumors, particularly in those with ES-SCLC, NPC or lymphoepithelioma-like carcinoma. Phase 3 clinical trials for patients with SCLC and NPC have already been initiated. </a:t>
            </a:r>
            <a:r>
              <a:rPr lang="en-US" dirty="0" err="1">
                <a:effectLst/>
              </a:rPr>
              <a:t>ClinicalTrials.gov</a:t>
            </a:r>
            <a:r>
              <a:rPr lang="en-US" dirty="0">
                <a:effectLst/>
              </a:rPr>
              <a:t> identifiers: </a:t>
            </a:r>
            <a:r>
              <a:rPr lang="en-US" sz="1200" kern="1200" dirty="0">
                <a:solidFill>
                  <a:schemeClr val="tx1"/>
                </a:solidFill>
                <a:effectLst/>
                <a:latin typeface="+mn-lt"/>
                <a:ea typeface="+mn-ea"/>
                <a:cs typeface="+mn-cs"/>
                <a:hlinkClick r:id="rId3"/>
              </a:rPr>
              <a:t>NCT05434234</a:t>
            </a:r>
            <a:r>
              <a:rPr lang="en-US" dirty="0">
                <a:effectLst/>
              </a:rPr>
              <a:t> and </a:t>
            </a:r>
            <a:r>
              <a:rPr lang="en-US" sz="1200" kern="1200" dirty="0">
                <a:solidFill>
                  <a:schemeClr val="tx1"/>
                </a:solidFill>
                <a:effectLst/>
                <a:latin typeface="+mn-lt"/>
                <a:ea typeface="+mn-ea"/>
                <a:cs typeface="+mn-cs"/>
                <a:hlinkClick r:id="rId4"/>
              </a:rPr>
              <a:t>NCT06057922</a:t>
            </a:r>
            <a:r>
              <a:rPr lang="en-US" dirty="0">
                <a:effectLst/>
              </a:rPr>
              <a:t>.</a:t>
            </a:r>
          </a:p>
          <a:p>
            <a:br>
              <a:rPr lang="en-US" dirty="0">
                <a:effectLst/>
              </a:rPr>
            </a:br>
            <a:endParaRPr lang="en-US" dirty="0">
              <a:effectLst/>
            </a:endParaRPr>
          </a:p>
          <a:p>
            <a:endParaRPr lang="en-US" dirty="0"/>
          </a:p>
        </p:txBody>
      </p:sp>
      <p:sp>
        <p:nvSpPr>
          <p:cNvPr id="4" name="Slide Number Placeholder 3">
            <a:extLst>
              <a:ext uri="{FF2B5EF4-FFF2-40B4-BE49-F238E27FC236}">
                <a16:creationId xmlns:a16="http://schemas.microsoft.com/office/drawing/2014/main" id="{1C072C20-738C-1DBC-9FF2-0D30228762BB}"/>
              </a:ext>
            </a:extLst>
          </p:cNvPr>
          <p:cNvSpPr>
            <a:spLocks noGrp="1"/>
          </p:cNvSpPr>
          <p:nvPr>
            <p:ph type="sldNum" sz="quarter" idx="5"/>
          </p:nvPr>
        </p:nvSpPr>
        <p:spPr/>
        <p:txBody>
          <a:bodyPr/>
          <a:lstStyle/>
          <a:p>
            <a:fld id="{8351A6E1-F88B-C44F-9306-8AB47FA0EF29}" type="slidenum">
              <a:rPr lang="en-US" smtClean="0"/>
              <a:t>48</a:t>
            </a:fld>
            <a:endParaRPr lang="en-US"/>
          </a:p>
        </p:txBody>
      </p:sp>
    </p:spTree>
    <p:extLst>
      <p:ext uri="{BB962C8B-B14F-4D97-AF65-F5344CB8AC3E}">
        <p14:creationId xmlns:p14="http://schemas.microsoft.com/office/powerpoint/2010/main" val="390773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F8490-7BA3-0F95-17D5-ECDC86164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C694E-90E6-D9F1-A6B5-EE1A43C16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466C4-679F-4839-6753-AEA67600652E}"/>
              </a:ext>
            </a:extLst>
          </p:cNvPr>
          <p:cNvSpPr>
            <a:spLocks noGrp="1"/>
          </p:cNvSpPr>
          <p:nvPr>
            <p:ph type="body" idx="1"/>
          </p:nvPr>
        </p:nvSpPr>
        <p:spPr/>
        <p:txBody>
          <a:bodyPr/>
          <a:lstStyle/>
          <a:p>
            <a:r>
              <a:rPr lang="en-US" dirty="0">
                <a:effectLst/>
              </a:rPr>
              <a:t>Antibody–drug conjugates (ADCs) have emerged as a transformative modality in the treatment of solid tumors. YL201, a novel B7H3-targeting ADC, leverages a tumor microenvironment activable linker-payload platform, coupled with a novel topoisomerase 1 inhibitor via a protease-cleavable linker. Here we report the findings from a large-scale, global, multicenter, phase 1 trial evaluating the safety, pharmacokinetics and preliminary efficacy of YL201 in patients with advanced solid tumors refractory to standard therapies. The trial included a dose-escalation part (phase 1) and a dose-expansion part (phase 1b). A total of 312 patients were enrolled across multiple tumor types, including extensive-stage small cell lung cancer (ES-SCLC), nasopharyngeal carcinoma (NPC), non-small cell lung cancer, esophageal squamous cell carcinoma and other solid tumors. The maximum tolerated dose was determined to be 2.8 mg kg</a:t>
            </a:r>
            <a:r>
              <a:rPr lang="en-US" baseline="30000" dirty="0">
                <a:effectLst/>
              </a:rPr>
              <a:t>−1</a:t>
            </a:r>
            <a:r>
              <a:rPr lang="en-US" dirty="0">
                <a:effectLst/>
              </a:rPr>
              <a:t>, and the recommended expansion dose was selected as 2.0 mg kg</a:t>
            </a:r>
            <a:r>
              <a:rPr lang="en-US" baseline="30000" dirty="0">
                <a:effectLst/>
              </a:rPr>
              <a:t>−1</a:t>
            </a:r>
            <a:r>
              <a:rPr lang="en-US" dirty="0">
                <a:effectLst/>
              </a:rPr>
              <a:t> and 2.4 mg kg</a:t>
            </a:r>
            <a:r>
              <a:rPr lang="en-US" baseline="30000" dirty="0">
                <a:effectLst/>
              </a:rPr>
              <a:t>−1</a:t>
            </a:r>
            <a:r>
              <a:rPr lang="en-US" dirty="0">
                <a:effectLst/>
              </a:rPr>
              <a:t> every 3 weeks. The most common grade 3 or higher treatment-related adverse events included neutropenia (31.7%), leukopenia (29.5%) and anemia (25.0%). Only 4 cases of interstitial lung disease (1.3%) and 1 case of infusion reactions (0.3%) were observed. Encouraging anti-tumor activity was observed, particularly in patients with ES-SCLC (objective response rate (ORR), 63.9%), NPC (ORR, 48.6%), lung adenocarcinoma (ORR, 28.6%) and lymphoepithelioma-like carcinoma (ORR, 54.2%). No significant correlation between B7H3 membrane expression and the ORR was found. YL201 demonstrated an acceptable safety profile and a promising efficacy in heavily pretreated patients with advanced solid tumors, particularly in those with ES-SCLC, NPC or lymphoepithelioma-like carcinoma. Phase 3 clinical trials for patients with SCLC and NPC have already been initiated. </a:t>
            </a:r>
            <a:r>
              <a:rPr lang="en-US" dirty="0" err="1">
                <a:effectLst/>
              </a:rPr>
              <a:t>ClinicalTrials.gov</a:t>
            </a:r>
            <a:r>
              <a:rPr lang="en-US" dirty="0">
                <a:effectLst/>
              </a:rPr>
              <a:t> identifiers: </a:t>
            </a:r>
            <a:r>
              <a:rPr lang="en-US" sz="1200" kern="1200" dirty="0">
                <a:solidFill>
                  <a:schemeClr val="tx1"/>
                </a:solidFill>
                <a:effectLst/>
                <a:latin typeface="+mn-lt"/>
                <a:ea typeface="+mn-ea"/>
                <a:cs typeface="+mn-cs"/>
                <a:hlinkClick r:id="rId3"/>
              </a:rPr>
              <a:t>NCT05434234</a:t>
            </a:r>
            <a:r>
              <a:rPr lang="en-US" dirty="0">
                <a:effectLst/>
              </a:rPr>
              <a:t> and </a:t>
            </a:r>
            <a:r>
              <a:rPr lang="en-US" sz="1200" kern="1200" dirty="0">
                <a:solidFill>
                  <a:schemeClr val="tx1"/>
                </a:solidFill>
                <a:effectLst/>
                <a:latin typeface="+mn-lt"/>
                <a:ea typeface="+mn-ea"/>
                <a:cs typeface="+mn-cs"/>
                <a:hlinkClick r:id="rId4"/>
              </a:rPr>
              <a:t>NCT06057922</a:t>
            </a:r>
            <a:r>
              <a:rPr lang="en-US" dirty="0">
                <a:effectLst/>
              </a:rPr>
              <a:t>.</a:t>
            </a:r>
          </a:p>
          <a:p>
            <a:br>
              <a:rPr lang="en-US" dirty="0">
                <a:effectLst/>
              </a:rPr>
            </a:br>
            <a:endParaRPr lang="en-US" dirty="0">
              <a:effectLst/>
            </a:endParaRPr>
          </a:p>
          <a:p>
            <a:endParaRPr lang="en-US" dirty="0"/>
          </a:p>
        </p:txBody>
      </p:sp>
      <p:sp>
        <p:nvSpPr>
          <p:cNvPr id="4" name="Slide Number Placeholder 3">
            <a:extLst>
              <a:ext uri="{FF2B5EF4-FFF2-40B4-BE49-F238E27FC236}">
                <a16:creationId xmlns:a16="http://schemas.microsoft.com/office/drawing/2014/main" id="{557A9044-0DAB-9F1A-548D-3D80FABE9EC3}"/>
              </a:ext>
            </a:extLst>
          </p:cNvPr>
          <p:cNvSpPr>
            <a:spLocks noGrp="1"/>
          </p:cNvSpPr>
          <p:nvPr>
            <p:ph type="sldNum" sz="quarter" idx="5"/>
          </p:nvPr>
        </p:nvSpPr>
        <p:spPr/>
        <p:txBody>
          <a:bodyPr/>
          <a:lstStyle/>
          <a:p>
            <a:fld id="{8351A6E1-F88B-C44F-9306-8AB47FA0EF29}" type="slidenum">
              <a:rPr lang="en-US" smtClean="0"/>
              <a:t>49</a:t>
            </a:fld>
            <a:endParaRPr lang="en-US"/>
          </a:p>
        </p:txBody>
      </p:sp>
    </p:spTree>
    <p:extLst>
      <p:ext uri="{BB962C8B-B14F-4D97-AF65-F5344CB8AC3E}">
        <p14:creationId xmlns:p14="http://schemas.microsoft.com/office/powerpoint/2010/main" val="3419593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4E4540"/>
                </a:solidFill>
              </a:rPr>
              <a:t>Pushing cancer down the road is a good thing if the ‘costs’ are acceptable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95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Overall Survival (Intention-to-Treat Population). Panel A shows Kaplan–Meier curves for overall survival, defined as the time from date of randomization until death from any cause. Tick marks indicate censored data, and dashed lines the times of the landmark analyses at 24 months and 36 months. Formal testing for the proportional-hazards assumption provided a P value of 0.91, which indicated the plausibility of the assumption. NR denotes not reached. Panel B shows overall survival in prespecified subgroups. The size of the circle is proportional to number of events across the two trial groups. Race was reported by the patient. World Health Organization (WHO) performance-status scores range from 0 to 5, with higher numbers indicating greater disability. The hazard ratio in the subgroup of nonsmokers could not be calculated (NC) because fewer than 10 deaths occurred in each group. The arrow indicates that the 95% confidence interval extends outside the graphed area. CRT denotes chemoradiotherapy.</a:t>
            </a:r>
            <a:endParaRPr lang="en-GB" dirty="0">
              <a:latin typeface="Arial" charset="0"/>
              <a:ea typeface="Gothic" charset="0"/>
              <a:cs typeface="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F960D05-32FD-64ED-4B19-D4419816AC75}"/>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2AA29B70-F62E-C8A0-CE23-7C6CC619AA13}"/>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C995DAB2-971D-5A4E-0D27-46E50D2E38D5}"/>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Progression-free Survival (Intention-to-Treat Population). Progression-free survival was defined as the time from date of randomization to date of objective disease progression or death from any cause in the absence of progression. Of the 139 patients in the durvalumab group and the 169 patients in the placebo group who had disease progression or died, 126 and 158, respectively, had progression as assessed on the basis of Response Evaluation Criteria in Solid Tumors, version 1.1 (progression in target lesions in 31 patients in the durvalumab group and 31 in the placebo group, in nontarget lesions in 5 and 13, and as new lesions in 94 and 128; categories not mutually exclusive), and 13 and 11 patients, respectively, died in the absence of disease progression. Panel A shows Kaplan–Meier curves for progression-free survival as assessed by means of blinded independent central review. Tick marks indicate censored data, and dashed lines the times of the landmark analyses at 18 months and 24 months. Formal testing for the proportional-hazards assumption provided a P value of 0.79, indicating the plausibility of the assumption. Panel B shows progression-free survival in prespecified subgroups. The size of the circle is proportional to number of events across the two trial groups. The arrow indicates that the 95% confidence interval extends outside the graphed area.</a:t>
            </a:r>
            <a:endParaRPr lang="en-GB" dirty="0">
              <a:latin typeface="Arial" charset="0"/>
              <a:ea typeface="Gothic" charset="0"/>
              <a:cs typeface="Gothic" charset="0"/>
            </a:endParaRPr>
          </a:p>
        </p:txBody>
      </p:sp>
    </p:spTree>
    <p:extLst>
      <p:ext uri="{BB962C8B-B14F-4D97-AF65-F5344CB8AC3E}">
        <p14:creationId xmlns:p14="http://schemas.microsoft.com/office/powerpoint/2010/main" val="315802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624B062-EDEC-115A-BD79-649796AEC6BC}"/>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BAD6713C-69D9-B81A-C6F9-9F6471C7C444}"/>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A2B03B5B-D6EF-F38C-7305-E461A3520992}"/>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Progression-free Survival (Intention-to-Treat Population). Progression-free survival was defined as the time from date of randomization to date of objective disease progression or death from any cause in the absence of progression. Of the 139 patients in the durvalumab group and the 169 patients in the placebo group who had disease progression or died, 126 and 158, respectively, had progression as assessed on the basis of Response Evaluation Criteria in Solid Tumors, version 1.1 (progression in target lesions in 31 patients in the durvalumab group and 31 in the placebo group, in nontarget lesions in 5 and 13, and as new lesions in 94 and 128; categories not mutually exclusive), and 13 and 11 patients, respectively, died in the absence of disease progression. Panel A shows Kaplan–Meier curves for progression-free survival as assessed by means of blinded independent central review. Tick marks indicate censored data, and dashed lines the times of the landmark analyses at 18 months and 24 months. Formal testing for the proportional-hazards assumption provided a P value of 0.79, indicating the plausibility of the assumption. Panel B shows progression-free survival in prespecified subgroups. The size of the circle is proportional to number of events across the two trial groups. The arrow indicates that the 95% confidence interval extends outside the graphed area.</a:t>
            </a:r>
            <a:endParaRPr lang="en-GB" dirty="0">
              <a:latin typeface="Arial" charset="0"/>
              <a:ea typeface="Gothic" charset="0"/>
              <a:cs typeface="Gothic" charset="0"/>
            </a:endParaRPr>
          </a:p>
        </p:txBody>
      </p:sp>
    </p:spTree>
    <p:extLst>
      <p:ext uri="{BB962C8B-B14F-4D97-AF65-F5344CB8AC3E}">
        <p14:creationId xmlns:p14="http://schemas.microsoft.com/office/powerpoint/2010/main" val="231699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3 Adverse Events (Safety Population).</a:t>
            </a:r>
            <a:endParaRPr lang="en-GB" dirty="0">
              <a:latin typeface="Arial" charset="0"/>
              <a:ea typeface="Gothic" charset="0"/>
              <a:cs typeface="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2793F7B-8EBD-2177-DCEC-0FBDF240F831}"/>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A26EEC3A-1336-9C6B-7032-501F92CA4C84}"/>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6F984DB0-D850-0D00-9C43-34AF0AE42760}"/>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Survival and Investigator-Assessed Progression-free Survival in the Intention-to-Treat Population. Panel A shows the Kaplan–Meier estimates of overall survival, and Panel B the Kaplan–Meier estimates of investigator-assessed progression-free survival. Tick marks indicate censored data. Panel C shows a subgroup analysis of overall survival according to baseline characteristics. Eastern Cooperative Oncology Group (ECOG) performance-status scores range from 0 to 5, with higher scores reflecting greater disability. Tumor mutational burden was assessed with the use of a blood-based assay.</a:t>
            </a:r>
            <a:endParaRPr lang="en-GB" dirty="0">
              <a:latin typeface="Arial" charset="0"/>
              <a:ea typeface="Gothic" charset="0"/>
              <a:cs typeface="Gothic" charset="0"/>
            </a:endParaRPr>
          </a:p>
        </p:txBody>
      </p:sp>
    </p:spTree>
    <p:extLst>
      <p:ext uri="{BB962C8B-B14F-4D97-AF65-F5344CB8AC3E}">
        <p14:creationId xmlns:p14="http://schemas.microsoft.com/office/powerpoint/2010/main" val="399095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Survival and Investigator-Assessed Progression-free Survival in the Intention-to-Treat Population. Panel A shows the Kaplan–Meier estimates of overall survival, and Panel B the Kaplan–Meier estimates of investigator-assessed progression-free survival. Tick marks indicate censored data. Panel C shows a subgroup analysis of overall survival according to baseline characteristics. Eastern Cooperative Oncology Group (ECOG) performance-status scores range from 0 to 5, with higher scores reflecting greater disability. Tumor mutational burden was assessed with the use of a blood-based assay.</a:t>
            </a:r>
            <a:endParaRPr lang="en-GB" dirty="0">
              <a:latin typeface="Arial" charset="0"/>
              <a:ea typeface="Gothic" charset="0"/>
              <a:cs typeface="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D2A24DF-B2CA-1339-97A0-785336B98022}"/>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F713A656-E18B-AED3-53B1-FDF9EA5908D6}"/>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3112128C-A2BA-831A-5666-5E299F816AC8}"/>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Overall Survival and Investigator-Assessed Progression-free Survival in the Intention-to-Treat Population. Panel A shows the Kaplan–Meier estimates of overall survival, and Panel B the Kaplan–Meier estimates of investigator-assessed progression-free survival. Tick marks indicate censored data. Panel C shows a subgroup analysis of overall survival according to baseline characteristics. Eastern Cooperative Oncology Group (ECOG) performance-status scores range from 0 to 5, with higher scores reflecting greater disability. Tumor mutational burden was assessed with the use of a blood-based assay.</a:t>
            </a:r>
            <a:endParaRPr lang="en-GB" dirty="0">
              <a:latin typeface="Arial" charset="0"/>
              <a:ea typeface="Gothic" charset="0"/>
              <a:cs typeface="Gothic" charset="0"/>
            </a:endParaRPr>
          </a:p>
        </p:txBody>
      </p:sp>
    </p:spTree>
    <p:extLst>
      <p:ext uri="{BB962C8B-B14F-4D97-AF65-F5344CB8AC3E}">
        <p14:creationId xmlns:p14="http://schemas.microsoft.com/office/powerpoint/2010/main" val="1836053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ight SCRI">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56AC81-C7C2-FF95-7FA1-EF745252FDFE}"/>
              </a:ext>
            </a:extLst>
          </p:cNvPr>
          <p:cNvPicPr>
            <a:picLocks noChangeAspect="1"/>
          </p:cNvPicPr>
          <p:nvPr userDrawn="1"/>
        </p:nvPicPr>
        <p:blipFill>
          <a:blip r:embed="rId2"/>
          <a:srcRect/>
          <a:stretch/>
        </p:blipFill>
        <p:spPr>
          <a:xfrm>
            <a:off x="2466" y="1388"/>
            <a:ext cx="12189532" cy="6856611"/>
          </a:xfrm>
          <a:prstGeom prst="rect">
            <a:avLst/>
          </a:prstGeom>
        </p:spPr>
      </p:pic>
      <p:pic>
        <p:nvPicPr>
          <p:cNvPr id="19" name="Picture 18" descr="A blue and black sign&#10;&#10;Description automatically generated">
            <a:extLst>
              <a:ext uri="{FF2B5EF4-FFF2-40B4-BE49-F238E27FC236}">
                <a16:creationId xmlns:a16="http://schemas.microsoft.com/office/drawing/2014/main" id="{957F5B37-BBC7-9336-E116-50038DAD9E4C}"/>
              </a:ext>
            </a:extLst>
          </p:cNvPr>
          <p:cNvPicPr>
            <a:picLocks noChangeAspect="1"/>
          </p:cNvPicPr>
          <p:nvPr userDrawn="1"/>
        </p:nvPicPr>
        <p:blipFill>
          <a:blip r:embed="rId3"/>
          <a:stretch>
            <a:fillRect/>
          </a:stretch>
        </p:blipFill>
        <p:spPr>
          <a:xfrm>
            <a:off x="421340" y="5469697"/>
            <a:ext cx="2968631" cy="503018"/>
          </a:xfrm>
          <a:prstGeom prst="rect">
            <a:avLst/>
          </a:prstGeom>
        </p:spPr>
      </p:pic>
      <p:sp>
        <p:nvSpPr>
          <p:cNvPr id="4" name="Text Placeholder 3">
            <a:extLst>
              <a:ext uri="{FF2B5EF4-FFF2-40B4-BE49-F238E27FC236}">
                <a16:creationId xmlns:a16="http://schemas.microsoft.com/office/drawing/2014/main" id="{CAC090BF-F266-6A44-0D17-A2F44A134AFF}"/>
              </a:ext>
            </a:extLst>
          </p:cNvPr>
          <p:cNvSpPr>
            <a:spLocks noGrp="1"/>
          </p:cNvSpPr>
          <p:nvPr>
            <p:ph type="body" sz="quarter" idx="10" hasCustomPrompt="1"/>
          </p:nvPr>
        </p:nvSpPr>
        <p:spPr>
          <a:xfrm>
            <a:off x="421341" y="2354199"/>
            <a:ext cx="7970306" cy="1370636"/>
          </a:xfrm>
        </p:spPr>
        <p:txBody>
          <a:bodyPr anchor="b"/>
          <a:lstStyle>
            <a:lvl1pPr marL="0" indent="0">
              <a:buNone/>
              <a:defRPr sz="4400"/>
            </a:lvl1pPr>
          </a:lstStyle>
          <a:p>
            <a:pPr lvl="0"/>
            <a:r>
              <a:rPr lang="en-US"/>
              <a:t>This is Your Presentation Cover Slide Headline – Light (SCRI)</a:t>
            </a:r>
          </a:p>
        </p:txBody>
      </p:sp>
      <p:sp>
        <p:nvSpPr>
          <p:cNvPr id="5" name="Text Placeholder 3">
            <a:extLst>
              <a:ext uri="{FF2B5EF4-FFF2-40B4-BE49-F238E27FC236}">
                <a16:creationId xmlns:a16="http://schemas.microsoft.com/office/drawing/2014/main" id="{B8E19A6A-A3CF-6BB4-F7AE-131D8A939291}"/>
              </a:ext>
            </a:extLst>
          </p:cNvPr>
          <p:cNvSpPr>
            <a:spLocks noGrp="1"/>
          </p:cNvSpPr>
          <p:nvPr>
            <p:ph type="body" sz="quarter" idx="11" hasCustomPrompt="1"/>
          </p:nvPr>
        </p:nvSpPr>
        <p:spPr>
          <a:xfrm>
            <a:off x="421340" y="3846823"/>
            <a:ext cx="7970307" cy="442789"/>
          </a:xfrm>
        </p:spPr>
        <p:txBody>
          <a:bodyPr/>
          <a:lstStyle>
            <a:lvl1pPr marL="0" indent="0">
              <a:buNone/>
              <a:defRPr sz="2400" b="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Your Sub-Headline</a:t>
            </a:r>
          </a:p>
        </p:txBody>
      </p:sp>
      <p:sp>
        <p:nvSpPr>
          <p:cNvPr id="3" name="Text Placeholder 3">
            <a:extLst>
              <a:ext uri="{FF2B5EF4-FFF2-40B4-BE49-F238E27FC236}">
                <a16:creationId xmlns:a16="http://schemas.microsoft.com/office/drawing/2014/main" id="{C3F912E7-0773-79BA-D9B6-F800CF098C0D}"/>
              </a:ext>
            </a:extLst>
          </p:cNvPr>
          <p:cNvSpPr>
            <a:spLocks noGrp="1"/>
          </p:cNvSpPr>
          <p:nvPr>
            <p:ph type="body" sz="quarter" idx="12" hasCustomPrompt="1"/>
          </p:nvPr>
        </p:nvSpPr>
        <p:spPr>
          <a:xfrm>
            <a:off x="421341" y="4501197"/>
            <a:ext cx="1741996" cy="338554"/>
          </a:xfrm>
        </p:spPr>
        <p:txBody>
          <a:bodyPr/>
          <a:lstStyle>
            <a:lvl1pPr marL="0" indent="0">
              <a:buNone/>
              <a:defRPr sz="1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Month 202X</a:t>
            </a:r>
          </a:p>
        </p:txBody>
      </p:sp>
    </p:spTree>
    <p:extLst>
      <p:ext uri="{BB962C8B-B14F-4D97-AF65-F5344CB8AC3E}">
        <p14:creationId xmlns:p14="http://schemas.microsoft.com/office/powerpoint/2010/main" val="56714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Placeholder 15">
            <a:extLst>
              <a:ext uri="{FF2B5EF4-FFF2-40B4-BE49-F238E27FC236}">
                <a16:creationId xmlns:a16="http://schemas.microsoft.com/office/drawing/2014/main" id="{BCF25F47-E9B6-1B4D-5C54-3447F075A1C5}"/>
              </a:ext>
            </a:extLst>
          </p:cNvPr>
          <p:cNvSpPr>
            <a:spLocks noGrp="1"/>
          </p:cNvSpPr>
          <p:nvPr>
            <p:ph type="title" hasCustomPrompt="1"/>
          </p:nvPr>
        </p:nvSpPr>
        <p:spPr>
          <a:xfrm>
            <a:off x="421340" y="394634"/>
            <a:ext cx="11344835" cy="704257"/>
          </a:xfrm>
          <a:prstGeom prst="rect">
            <a:avLst/>
          </a:prstGeom>
        </p:spPr>
        <p:txBody>
          <a:bodyPr vert="horz" lIns="91440" tIns="45720" rIns="91440" bIns="45720" rtlCol="0" anchor="t" anchorCtr="0">
            <a:noAutofit/>
          </a:bodyPr>
          <a:lstStyle/>
          <a:p>
            <a:r>
              <a:rPr lang="en-US"/>
              <a:t>Title Placement</a:t>
            </a:r>
          </a:p>
        </p:txBody>
      </p:sp>
      <p:sp>
        <p:nvSpPr>
          <p:cNvPr id="5" name="Text Placeholder 17">
            <a:extLst>
              <a:ext uri="{FF2B5EF4-FFF2-40B4-BE49-F238E27FC236}">
                <a16:creationId xmlns:a16="http://schemas.microsoft.com/office/drawing/2014/main" id="{48F2343F-77EF-3916-E13C-5544B4783E66}"/>
              </a:ext>
            </a:extLst>
          </p:cNvPr>
          <p:cNvSpPr>
            <a:spLocks noGrp="1"/>
          </p:cNvSpPr>
          <p:nvPr>
            <p:ph idx="1"/>
          </p:nvPr>
        </p:nvSpPr>
        <p:spPr>
          <a:xfrm>
            <a:off x="430212" y="1317624"/>
            <a:ext cx="3628831"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FF08CE58-E46C-6220-7A90-24B7B2882F3F}"/>
              </a:ext>
            </a:extLst>
          </p:cNvPr>
          <p:cNvSpPr>
            <a:spLocks noGrp="1"/>
          </p:cNvSpPr>
          <p:nvPr>
            <p:ph idx="10"/>
          </p:nvPr>
        </p:nvSpPr>
        <p:spPr>
          <a:xfrm>
            <a:off x="8146858" y="1317624"/>
            <a:ext cx="3628831"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7">
            <a:extLst>
              <a:ext uri="{FF2B5EF4-FFF2-40B4-BE49-F238E27FC236}">
                <a16:creationId xmlns:a16="http://schemas.microsoft.com/office/drawing/2014/main" id="{C9C5FAAB-F57A-7162-0586-566460B3E318}"/>
              </a:ext>
            </a:extLst>
          </p:cNvPr>
          <p:cNvSpPr>
            <a:spLocks noGrp="1"/>
          </p:cNvSpPr>
          <p:nvPr>
            <p:ph idx="11"/>
          </p:nvPr>
        </p:nvSpPr>
        <p:spPr>
          <a:xfrm>
            <a:off x="4288535" y="1317624"/>
            <a:ext cx="3628831"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584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3867-6EAC-C7DE-F5C9-19D7B3589481}"/>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59267120-08F9-1447-12AA-469174A950FC}"/>
              </a:ext>
            </a:extLst>
          </p:cNvPr>
          <p:cNvSpPr>
            <a:spLocks noGrp="1"/>
          </p:cNvSpPr>
          <p:nvPr>
            <p:ph type="pic" sz="quarter" idx="10"/>
          </p:nvPr>
        </p:nvSpPr>
        <p:spPr>
          <a:xfrm>
            <a:off x="421340" y="1338805"/>
            <a:ext cx="1406396" cy="1404395"/>
          </a:xfrm>
          <a:prstGeom prst="ellipse">
            <a:avLst/>
          </a:prstGeom>
        </p:spPr>
        <p:txBody>
          <a:bodyPr/>
          <a:lstStyle>
            <a:lvl1pPr algn="ctr">
              <a:defRPr sz="1200"/>
            </a:lvl1pPr>
          </a:lstStyle>
          <a:p>
            <a:r>
              <a:rPr lang="en-US"/>
              <a:t>Click icon to add picture</a:t>
            </a:r>
          </a:p>
        </p:txBody>
      </p:sp>
      <p:sp>
        <p:nvSpPr>
          <p:cNvPr id="9" name="Text Placeholder 8">
            <a:extLst>
              <a:ext uri="{FF2B5EF4-FFF2-40B4-BE49-F238E27FC236}">
                <a16:creationId xmlns:a16="http://schemas.microsoft.com/office/drawing/2014/main" id="{79B3A7FD-003F-4246-E347-5B415FF8F37C}"/>
              </a:ext>
            </a:extLst>
          </p:cNvPr>
          <p:cNvSpPr>
            <a:spLocks noGrp="1"/>
          </p:cNvSpPr>
          <p:nvPr>
            <p:ph type="body" sz="quarter" idx="11" hasCustomPrompt="1"/>
          </p:nvPr>
        </p:nvSpPr>
        <p:spPr>
          <a:xfrm>
            <a:off x="1961214" y="1549942"/>
            <a:ext cx="2207709" cy="245404"/>
          </a:xfrm>
        </p:spPr>
        <p:txBody>
          <a:bodyPr/>
          <a:lstStyle>
            <a:lvl1pPr>
              <a:defRPr sz="1100"/>
            </a:lvl1pPr>
          </a:lstStyle>
          <a:p>
            <a:pPr lvl="0"/>
            <a:r>
              <a:rPr lang="en-US"/>
              <a:t>Click to edit name</a:t>
            </a:r>
          </a:p>
        </p:txBody>
      </p:sp>
      <p:sp>
        <p:nvSpPr>
          <p:cNvPr id="11" name="Text Placeholder 8">
            <a:extLst>
              <a:ext uri="{FF2B5EF4-FFF2-40B4-BE49-F238E27FC236}">
                <a16:creationId xmlns:a16="http://schemas.microsoft.com/office/drawing/2014/main" id="{53716E18-E44C-DE33-5ADB-8C8E3F2139C0}"/>
              </a:ext>
            </a:extLst>
          </p:cNvPr>
          <p:cNvSpPr>
            <a:spLocks noGrp="1"/>
          </p:cNvSpPr>
          <p:nvPr>
            <p:ph type="body" sz="quarter" idx="12" hasCustomPrompt="1"/>
          </p:nvPr>
        </p:nvSpPr>
        <p:spPr>
          <a:xfrm>
            <a:off x="1961214" y="1762786"/>
            <a:ext cx="2207709" cy="458250"/>
          </a:xfrm>
        </p:spPr>
        <p:txBody>
          <a:bodyPr/>
          <a:lstStyle>
            <a:lvl1pPr>
              <a:spcBef>
                <a:spcPts val="400"/>
              </a:spcBef>
              <a:defRPr sz="1100" b="0"/>
            </a:lvl1pPr>
          </a:lstStyle>
          <a:p>
            <a:pPr lvl="0"/>
            <a:r>
              <a:rPr lang="en-US"/>
              <a:t>Click to edit title</a:t>
            </a:r>
          </a:p>
        </p:txBody>
      </p:sp>
      <p:sp>
        <p:nvSpPr>
          <p:cNvPr id="12" name="Picture Placeholder 6">
            <a:extLst>
              <a:ext uri="{FF2B5EF4-FFF2-40B4-BE49-F238E27FC236}">
                <a16:creationId xmlns:a16="http://schemas.microsoft.com/office/drawing/2014/main" id="{88B48C2C-4B58-3A9C-8BDF-83D98B21FD02}"/>
              </a:ext>
            </a:extLst>
          </p:cNvPr>
          <p:cNvSpPr>
            <a:spLocks noGrp="1"/>
          </p:cNvSpPr>
          <p:nvPr>
            <p:ph type="pic" sz="quarter" idx="13"/>
          </p:nvPr>
        </p:nvSpPr>
        <p:spPr>
          <a:xfrm>
            <a:off x="421340" y="2978034"/>
            <a:ext cx="1406396" cy="1404395"/>
          </a:xfrm>
          <a:prstGeom prst="ellipse">
            <a:avLst/>
          </a:prstGeom>
        </p:spPr>
        <p:txBody>
          <a:bodyPr/>
          <a:lstStyle>
            <a:lvl1pPr algn="ctr">
              <a:defRPr sz="1200"/>
            </a:lvl1pPr>
          </a:lstStyle>
          <a:p>
            <a:r>
              <a:rPr lang="en-US"/>
              <a:t>Click icon to add picture</a:t>
            </a:r>
          </a:p>
        </p:txBody>
      </p:sp>
      <p:sp>
        <p:nvSpPr>
          <p:cNvPr id="13" name="Text Placeholder 8">
            <a:extLst>
              <a:ext uri="{FF2B5EF4-FFF2-40B4-BE49-F238E27FC236}">
                <a16:creationId xmlns:a16="http://schemas.microsoft.com/office/drawing/2014/main" id="{16EFEC34-D23E-F123-E7AC-CC2AB1143B0A}"/>
              </a:ext>
            </a:extLst>
          </p:cNvPr>
          <p:cNvSpPr>
            <a:spLocks noGrp="1"/>
          </p:cNvSpPr>
          <p:nvPr>
            <p:ph type="body" sz="quarter" idx="14" hasCustomPrompt="1"/>
          </p:nvPr>
        </p:nvSpPr>
        <p:spPr>
          <a:xfrm>
            <a:off x="1961214" y="3189171"/>
            <a:ext cx="2207709" cy="245404"/>
          </a:xfrm>
        </p:spPr>
        <p:txBody>
          <a:bodyPr/>
          <a:lstStyle>
            <a:lvl1pPr>
              <a:defRPr sz="1100"/>
            </a:lvl1pPr>
          </a:lstStyle>
          <a:p>
            <a:pPr lvl="0"/>
            <a:r>
              <a:rPr lang="en-US"/>
              <a:t>Click to edit name</a:t>
            </a:r>
          </a:p>
        </p:txBody>
      </p:sp>
      <p:sp>
        <p:nvSpPr>
          <p:cNvPr id="14" name="Text Placeholder 8">
            <a:extLst>
              <a:ext uri="{FF2B5EF4-FFF2-40B4-BE49-F238E27FC236}">
                <a16:creationId xmlns:a16="http://schemas.microsoft.com/office/drawing/2014/main" id="{462E09A6-5105-AFC7-BA78-6B69A1715031}"/>
              </a:ext>
            </a:extLst>
          </p:cNvPr>
          <p:cNvSpPr>
            <a:spLocks noGrp="1"/>
          </p:cNvSpPr>
          <p:nvPr>
            <p:ph type="body" sz="quarter" idx="15" hasCustomPrompt="1"/>
          </p:nvPr>
        </p:nvSpPr>
        <p:spPr>
          <a:xfrm>
            <a:off x="1961214" y="3402016"/>
            <a:ext cx="2207709" cy="464306"/>
          </a:xfrm>
        </p:spPr>
        <p:txBody>
          <a:bodyPr/>
          <a:lstStyle>
            <a:lvl1pPr>
              <a:spcBef>
                <a:spcPts val="400"/>
              </a:spcBef>
              <a:defRPr sz="1100" b="0"/>
            </a:lvl1pPr>
          </a:lstStyle>
          <a:p>
            <a:pPr lvl="0"/>
            <a:r>
              <a:rPr lang="en-US"/>
              <a:t>Click to edit title</a:t>
            </a:r>
          </a:p>
        </p:txBody>
      </p:sp>
      <p:sp>
        <p:nvSpPr>
          <p:cNvPr id="15" name="Picture Placeholder 6">
            <a:extLst>
              <a:ext uri="{FF2B5EF4-FFF2-40B4-BE49-F238E27FC236}">
                <a16:creationId xmlns:a16="http://schemas.microsoft.com/office/drawing/2014/main" id="{79C369F3-EAE5-990B-4965-797F1D9DC495}"/>
              </a:ext>
            </a:extLst>
          </p:cNvPr>
          <p:cNvSpPr>
            <a:spLocks noGrp="1"/>
          </p:cNvSpPr>
          <p:nvPr>
            <p:ph type="pic" sz="quarter" idx="16"/>
          </p:nvPr>
        </p:nvSpPr>
        <p:spPr>
          <a:xfrm>
            <a:off x="421340" y="4617263"/>
            <a:ext cx="1406396" cy="1404395"/>
          </a:xfrm>
          <a:prstGeom prst="ellipse">
            <a:avLst/>
          </a:prstGeom>
        </p:spPr>
        <p:txBody>
          <a:bodyPr/>
          <a:lstStyle>
            <a:lvl1pPr algn="ctr">
              <a:defRPr sz="1200"/>
            </a:lvl1pPr>
          </a:lstStyle>
          <a:p>
            <a:r>
              <a:rPr lang="en-US"/>
              <a:t>Click icon to add picture</a:t>
            </a:r>
          </a:p>
        </p:txBody>
      </p:sp>
      <p:sp>
        <p:nvSpPr>
          <p:cNvPr id="16" name="Text Placeholder 8">
            <a:extLst>
              <a:ext uri="{FF2B5EF4-FFF2-40B4-BE49-F238E27FC236}">
                <a16:creationId xmlns:a16="http://schemas.microsoft.com/office/drawing/2014/main" id="{7249B0B3-9CD5-6F03-BF78-E13E5A32A59C}"/>
              </a:ext>
            </a:extLst>
          </p:cNvPr>
          <p:cNvSpPr>
            <a:spLocks noGrp="1"/>
          </p:cNvSpPr>
          <p:nvPr>
            <p:ph type="body" sz="quarter" idx="17" hasCustomPrompt="1"/>
          </p:nvPr>
        </p:nvSpPr>
        <p:spPr>
          <a:xfrm>
            <a:off x="1961214" y="4828400"/>
            <a:ext cx="2207709" cy="245404"/>
          </a:xfrm>
        </p:spPr>
        <p:txBody>
          <a:bodyPr/>
          <a:lstStyle>
            <a:lvl1pPr>
              <a:defRPr sz="1100"/>
            </a:lvl1pPr>
          </a:lstStyle>
          <a:p>
            <a:pPr lvl="0"/>
            <a:r>
              <a:rPr lang="en-US"/>
              <a:t>Click to edit name</a:t>
            </a:r>
          </a:p>
        </p:txBody>
      </p:sp>
      <p:sp>
        <p:nvSpPr>
          <p:cNvPr id="17" name="Text Placeholder 8">
            <a:extLst>
              <a:ext uri="{FF2B5EF4-FFF2-40B4-BE49-F238E27FC236}">
                <a16:creationId xmlns:a16="http://schemas.microsoft.com/office/drawing/2014/main" id="{9CE40643-8754-0D21-EF1B-2FC12F08C52B}"/>
              </a:ext>
            </a:extLst>
          </p:cNvPr>
          <p:cNvSpPr>
            <a:spLocks noGrp="1"/>
          </p:cNvSpPr>
          <p:nvPr>
            <p:ph type="body" sz="quarter" idx="18" hasCustomPrompt="1"/>
          </p:nvPr>
        </p:nvSpPr>
        <p:spPr>
          <a:xfrm>
            <a:off x="1961214" y="5041245"/>
            <a:ext cx="2207709" cy="435216"/>
          </a:xfrm>
        </p:spPr>
        <p:txBody>
          <a:bodyPr/>
          <a:lstStyle>
            <a:lvl1pPr>
              <a:spcBef>
                <a:spcPts val="400"/>
              </a:spcBef>
              <a:defRPr sz="1100" b="0"/>
            </a:lvl1pPr>
          </a:lstStyle>
          <a:p>
            <a:pPr lvl="0"/>
            <a:r>
              <a:rPr lang="en-US"/>
              <a:t>Click to edit title</a:t>
            </a:r>
          </a:p>
        </p:txBody>
      </p:sp>
      <p:sp>
        <p:nvSpPr>
          <p:cNvPr id="18" name="Picture Placeholder 6">
            <a:extLst>
              <a:ext uri="{FF2B5EF4-FFF2-40B4-BE49-F238E27FC236}">
                <a16:creationId xmlns:a16="http://schemas.microsoft.com/office/drawing/2014/main" id="{44F181A5-5953-AE72-2C83-DFBC7ABB09DF}"/>
              </a:ext>
            </a:extLst>
          </p:cNvPr>
          <p:cNvSpPr>
            <a:spLocks noGrp="1"/>
          </p:cNvSpPr>
          <p:nvPr>
            <p:ph type="pic" sz="quarter" idx="19"/>
          </p:nvPr>
        </p:nvSpPr>
        <p:spPr>
          <a:xfrm>
            <a:off x="4324267" y="1338805"/>
            <a:ext cx="1406396" cy="1404395"/>
          </a:xfrm>
          <a:prstGeom prst="ellipse">
            <a:avLst/>
          </a:prstGeom>
        </p:spPr>
        <p:txBody>
          <a:bodyPr/>
          <a:lstStyle>
            <a:lvl1pPr algn="ctr">
              <a:defRPr sz="1200"/>
            </a:lvl1pPr>
          </a:lstStyle>
          <a:p>
            <a:r>
              <a:rPr lang="en-US"/>
              <a:t>Click icon to add picture</a:t>
            </a:r>
          </a:p>
        </p:txBody>
      </p:sp>
      <p:sp>
        <p:nvSpPr>
          <p:cNvPr id="19" name="Text Placeholder 8">
            <a:extLst>
              <a:ext uri="{FF2B5EF4-FFF2-40B4-BE49-F238E27FC236}">
                <a16:creationId xmlns:a16="http://schemas.microsoft.com/office/drawing/2014/main" id="{52E3B887-7617-2F6C-BFE3-A76C40AC6FB0}"/>
              </a:ext>
            </a:extLst>
          </p:cNvPr>
          <p:cNvSpPr>
            <a:spLocks noGrp="1"/>
          </p:cNvSpPr>
          <p:nvPr>
            <p:ph type="body" sz="quarter" idx="20" hasCustomPrompt="1"/>
          </p:nvPr>
        </p:nvSpPr>
        <p:spPr>
          <a:xfrm>
            <a:off x="5864141" y="1549942"/>
            <a:ext cx="2207709" cy="245404"/>
          </a:xfrm>
        </p:spPr>
        <p:txBody>
          <a:bodyPr/>
          <a:lstStyle>
            <a:lvl1pPr>
              <a:defRPr sz="1100"/>
            </a:lvl1pPr>
          </a:lstStyle>
          <a:p>
            <a:pPr lvl="0"/>
            <a:r>
              <a:rPr lang="en-US"/>
              <a:t>Click to edit name</a:t>
            </a:r>
          </a:p>
        </p:txBody>
      </p:sp>
      <p:sp>
        <p:nvSpPr>
          <p:cNvPr id="20" name="Text Placeholder 8">
            <a:extLst>
              <a:ext uri="{FF2B5EF4-FFF2-40B4-BE49-F238E27FC236}">
                <a16:creationId xmlns:a16="http://schemas.microsoft.com/office/drawing/2014/main" id="{1B756308-E22A-1A97-0F1F-643C34C4839C}"/>
              </a:ext>
            </a:extLst>
          </p:cNvPr>
          <p:cNvSpPr>
            <a:spLocks noGrp="1"/>
          </p:cNvSpPr>
          <p:nvPr>
            <p:ph type="body" sz="quarter" idx="21" hasCustomPrompt="1"/>
          </p:nvPr>
        </p:nvSpPr>
        <p:spPr>
          <a:xfrm>
            <a:off x="5864141" y="1762786"/>
            <a:ext cx="2207709" cy="458249"/>
          </a:xfrm>
        </p:spPr>
        <p:txBody>
          <a:bodyPr/>
          <a:lstStyle>
            <a:lvl1pPr>
              <a:spcBef>
                <a:spcPts val="400"/>
              </a:spcBef>
              <a:defRPr sz="1100" b="0"/>
            </a:lvl1pPr>
          </a:lstStyle>
          <a:p>
            <a:pPr lvl="0"/>
            <a:r>
              <a:rPr lang="en-US"/>
              <a:t>Click to edit title</a:t>
            </a:r>
          </a:p>
        </p:txBody>
      </p:sp>
      <p:sp>
        <p:nvSpPr>
          <p:cNvPr id="21" name="Picture Placeholder 6">
            <a:extLst>
              <a:ext uri="{FF2B5EF4-FFF2-40B4-BE49-F238E27FC236}">
                <a16:creationId xmlns:a16="http://schemas.microsoft.com/office/drawing/2014/main" id="{6B4F7C54-BD7A-CDBF-3855-341C74E25E3E}"/>
              </a:ext>
            </a:extLst>
          </p:cNvPr>
          <p:cNvSpPr>
            <a:spLocks noGrp="1"/>
          </p:cNvSpPr>
          <p:nvPr>
            <p:ph type="pic" sz="quarter" idx="22"/>
          </p:nvPr>
        </p:nvSpPr>
        <p:spPr>
          <a:xfrm>
            <a:off x="4324267" y="2978034"/>
            <a:ext cx="1406396" cy="1404395"/>
          </a:xfrm>
          <a:prstGeom prst="ellipse">
            <a:avLst/>
          </a:prstGeom>
        </p:spPr>
        <p:txBody>
          <a:bodyPr/>
          <a:lstStyle>
            <a:lvl1pPr algn="ctr">
              <a:defRPr sz="1200"/>
            </a:lvl1pPr>
          </a:lstStyle>
          <a:p>
            <a:r>
              <a:rPr lang="en-US"/>
              <a:t>Click icon to add picture</a:t>
            </a:r>
          </a:p>
        </p:txBody>
      </p:sp>
      <p:sp>
        <p:nvSpPr>
          <p:cNvPr id="22" name="Text Placeholder 8">
            <a:extLst>
              <a:ext uri="{FF2B5EF4-FFF2-40B4-BE49-F238E27FC236}">
                <a16:creationId xmlns:a16="http://schemas.microsoft.com/office/drawing/2014/main" id="{5E1937F0-4FC1-CB01-A1FF-5FECA8175B15}"/>
              </a:ext>
            </a:extLst>
          </p:cNvPr>
          <p:cNvSpPr>
            <a:spLocks noGrp="1"/>
          </p:cNvSpPr>
          <p:nvPr>
            <p:ph type="body" sz="quarter" idx="23" hasCustomPrompt="1"/>
          </p:nvPr>
        </p:nvSpPr>
        <p:spPr>
          <a:xfrm>
            <a:off x="5864141" y="3189171"/>
            <a:ext cx="2207709" cy="245404"/>
          </a:xfrm>
        </p:spPr>
        <p:txBody>
          <a:bodyPr/>
          <a:lstStyle>
            <a:lvl1pPr>
              <a:defRPr sz="1100"/>
            </a:lvl1pPr>
          </a:lstStyle>
          <a:p>
            <a:pPr lvl="0"/>
            <a:r>
              <a:rPr lang="en-US"/>
              <a:t>Click to edit name</a:t>
            </a:r>
          </a:p>
        </p:txBody>
      </p:sp>
      <p:sp>
        <p:nvSpPr>
          <p:cNvPr id="23" name="Text Placeholder 8">
            <a:extLst>
              <a:ext uri="{FF2B5EF4-FFF2-40B4-BE49-F238E27FC236}">
                <a16:creationId xmlns:a16="http://schemas.microsoft.com/office/drawing/2014/main" id="{8C2B28EF-AC99-7067-6E9B-3E27990451EE}"/>
              </a:ext>
            </a:extLst>
          </p:cNvPr>
          <p:cNvSpPr>
            <a:spLocks noGrp="1"/>
          </p:cNvSpPr>
          <p:nvPr>
            <p:ph type="body" sz="quarter" idx="24" hasCustomPrompt="1"/>
          </p:nvPr>
        </p:nvSpPr>
        <p:spPr>
          <a:xfrm>
            <a:off x="5864141" y="3402016"/>
            <a:ext cx="2207709" cy="464306"/>
          </a:xfrm>
        </p:spPr>
        <p:txBody>
          <a:bodyPr/>
          <a:lstStyle>
            <a:lvl1pPr>
              <a:spcBef>
                <a:spcPts val="400"/>
              </a:spcBef>
              <a:defRPr sz="1100" b="0"/>
            </a:lvl1pPr>
          </a:lstStyle>
          <a:p>
            <a:pPr lvl="0"/>
            <a:r>
              <a:rPr lang="en-US"/>
              <a:t>Click to edit title</a:t>
            </a:r>
          </a:p>
        </p:txBody>
      </p:sp>
      <p:sp>
        <p:nvSpPr>
          <p:cNvPr id="24" name="Picture Placeholder 6">
            <a:extLst>
              <a:ext uri="{FF2B5EF4-FFF2-40B4-BE49-F238E27FC236}">
                <a16:creationId xmlns:a16="http://schemas.microsoft.com/office/drawing/2014/main" id="{32DC28D0-3E91-CC60-74F4-C87E5562319E}"/>
              </a:ext>
            </a:extLst>
          </p:cNvPr>
          <p:cNvSpPr>
            <a:spLocks noGrp="1"/>
          </p:cNvSpPr>
          <p:nvPr>
            <p:ph type="pic" sz="quarter" idx="25"/>
          </p:nvPr>
        </p:nvSpPr>
        <p:spPr>
          <a:xfrm>
            <a:off x="4324267" y="4617263"/>
            <a:ext cx="1406396" cy="1404395"/>
          </a:xfrm>
          <a:prstGeom prst="ellipse">
            <a:avLst/>
          </a:prstGeom>
        </p:spPr>
        <p:txBody>
          <a:bodyPr/>
          <a:lstStyle>
            <a:lvl1pPr algn="ctr">
              <a:defRPr sz="1200"/>
            </a:lvl1pPr>
          </a:lstStyle>
          <a:p>
            <a:r>
              <a:rPr lang="en-US"/>
              <a:t>Click icon to add picture</a:t>
            </a:r>
          </a:p>
        </p:txBody>
      </p:sp>
      <p:sp>
        <p:nvSpPr>
          <p:cNvPr id="25" name="Text Placeholder 8">
            <a:extLst>
              <a:ext uri="{FF2B5EF4-FFF2-40B4-BE49-F238E27FC236}">
                <a16:creationId xmlns:a16="http://schemas.microsoft.com/office/drawing/2014/main" id="{58089323-679E-8233-60FC-1EF617A0AEDB}"/>
              </a:ext>
            </a:extLst>
          </p:cNvPr>
          <p:cNvSpPr>
            <a:spLocks noGrp="1"/>
          </p:cNvSpPr>
          <p:nvPr>
            <p:ph type="body" sz="quarter" idx="26" hasCustomPrompt="1"/>
          </p:nvPr>
        </p:nvSpPr>
        <p:spPr>
          <a:xfrm>
            <a:off x="5864141" y="4828400"/>
            <a:ext cx="2207709" cy="245404"/>
          </a:xfrm>
        </p:spPr>
        <p:txBody>
          <a:bodyPr/>
          <a:lstStyle>
            <a:lvl1pPr>
              <a:defRPr sz="1100"/>
            </a:lvl1pPr>
          </a:lstStyle>
          <a:p>
            <a:pPr lvl="0"/>
            <a:r>
              <a:rPr lang="en-US"/>
              <a:t>Click to edit name</a:t>
            </a:r>
          </a:p>
        </p:txBody>
      </p:sp>
      <p:sp>
        <p:nvSpPr>
          <p:cNvPr id="26" name="Text Placeholder 8">
            <a:extLst>
              <a:ext uri="{FF2B5EF4-FFF2-40B4-BE49-F238E27FC236}">
                <a16:creationId xmlns:a16="http://schemas.microsoft.com/office/drawing/2014/main" id="{CB6890FE-DDA5-6636-16F7-2CA6C002A4CA}"/>
              </a:ext>
            </a:extLst>
          </p:cNvPr>
          <p:cNvSpPr>
            <a:spLocks noGrp="1"/>
          </p:cNvSpPr>
          <p:nvPr>
            <p:ph type="body" sz="quarter" idx="27" hasCustomPrompt="1"/>
          </p:nvPr>
        </p:nvSpPr>
        <p:spPr>
          <a:xfrm>
            <a:off x="5864141" y="5041245"/>
            <a:ext cx="2207709" cy="435216"/>
          </a:xfrm>
        </p:spPr>
        <p:txBody>
          <a:bodyPr/>
          <a:lstStyle>
            <a:lvl1pPr>
              <a:spcBef>
                <a:spcPts val="400"/>
              </a:spcBef>
              <a:defRPr sz="1100" b="0"/>
            </a:lvl1pPr>
          </a:lstStyle>
          <a:p>
            <a:pPr lvl="0"/>
            <a:r>
              <a:rPr lang="en-US"/>
              <a:t>Click to edit title</a:t>
            </a:r>
          </a:p>
        </p:txBody>
      </p:sp>
      <p:sp>
        <p:nvSpPr>
          <p:cNvPr id="27" name="Picture Placeholder 6">
            <a:extLst>
              <a:ext uri="{FF2B5EF4-FFF2-40B4-BE49-F238E27FC236}">
                <a16:creationId xmlns:a16="http://schemas.microsoft.com/office/drawing/2014/main" id="{3ED139A8-8AA3-07AF-B47E-60497C1AADC5}"/>
              </a:ext>
            </a:extLst>
          </p:cNvPr>
          <p:cNvSpPr>
            <a:spLocks noGrp="1"/>
          </p:cNvSpPr>
          <p:nvPr>
            <p:ph type="pic" sz="quarter" idx="28"/>
          </p:nvPr>
        </p:nvSpPr>
        <p:spPr>
          <a:xfrm>
            <a:off x="8227193" y="1338805"/>
            <a:ext cx="1406396" cy="1404395"/>
          </a:xfrm>
          <a:prstGeom prst="ellipse">
            <a:avLst/>
          </a:prstGeom>
        </p:spPr>
        <p:txBody>
          <a:bodyPr/>
          <a:lstStyle>
            <a:lvl1pPr algn="ctr">
              <a:defRPr sz="1200"/>
            </a:lvl1pPr>
          </a:lstStyle>
          <a:p>
            <a:r>
              <a:rPr lang="en-US"/>
              <a:t>Click icon to add picture</a:t>
            </a:r>
          </a:p>
        </p:txBody>
      </p:sp>
      <p:sp>
        <p:nvSpPr>
          <p:cNvPr id="28" name="Text Placeholder 8">
            <a:extLst>
              <a:ext uri="{FF2B5EF4-FFF2-40B4-BE49-F238E27FC236}">
                <a16:creationId xmlns:a16="http://schemas.microsoft.com/office/drawing/2014/main" id="{9C3AEEB0-69DC-FC8D-058E-5254912C22ED}"/>
              </a:ext>
            </a:extLst>
          </p:cNvPr>
          <p:cNvSpPr>
            <a:spLocks noGrp="1"/>
          </p:cNvSpPr>
          <p:nvPr>
            <p:ph type="body" sz="quarter" idx="29" hasCustomPrompt="1"/>
          </p:nvPr>
        </p:nvSpPr>
        <p:spPr>
          <a:xfrm>
            <a:off x="9767067" y="1549942"/>
            <a:ext cx="2207709" cy="245404"/>
          </a:xfrm>
        </p:spPr>
        <p:txBody>
          <a:bodyPr/>
          <a:lstStyle>
            <a:lvl1pPr>
              <a:defRPr sz="1100"/>
            </a:lvl1pPr>
          </a:lstStyle>
          <a:p>
            <a:pPr lvl="0"/>
            <a:r>
              <a:rPr lang="en-US"/>
              <a:t>Click to edit name</a:t>
            </a:r>
          </a:p>
        </p:txBody>
      </p:sp>
      <p:sp>
        <p:nvSpPr>
          <p:cNvPr id="29" name="Text Placeholder 8">
            <a:extLst>
              <a:ext uri="{FF2B5EF4-FFF2-40B4-BE49-F238E27FC236}">
                <a16:creationId xmlns:a16="http://schemas.microsoft.com/office/drawing/2014/main" id="{8088B529-5F38-C750-0E82-530B16E8DEE0}"/>
              </a:ext>
            </a:extLst>
          </p:cNvPr>
          <p:cNvSpPr>
            <a:spLocks noGrp="1"/>
          </p:cNvSpPr>
          <p:nvPr>
            <p:ph type="body" sz="quarter" idx="30" hasCustomPrompt="1"/>
          </p:nvPr>
        </p:nvSpPr>
        <p:spPr>
          <a:xfrm>
            <a:off x="9767067" y="1762787"/>
            <a:ext cx="2207709" cy="458248"/>
          </a:xfrm>
        </p:spPr>
        <p:txBody>
          <a:bodyPr/>
          <a:lstStyle>
            <a:lvl1pPr>
              <a:spcBef>
                <a:spcPts val="400"/>
              </a:spcBef>
              <a:defRPr sz="1100" b="0"/>
            </a:lvl1pPr>
          </a:lstStyle>
          <a:p>
            <a:pPr lvl="0"/>
            <a:r>
              <a:rPr lang="en-US"/>
              <a:t>Click to edit title</a:t>
            </a:r>
          </a:p>
        </p:txBody>
      </p:sp>
      <p:sp>
        <p:nvSpPr>
          <p:cNvPr id="30" name="Picture Placeholder 6">
            <a:extLst>
              <a:ext uri="{FF2B5EF4-FFF2-40B4-BE49-F238E27FC236}">
                <a16:creationId xmlns:a16="http://schemas.microsoft.com/office/drawing/2014/main" id="{3BF96D62-B862-3214-8A5A-2BDCC29AAB0D}"/>
              </a:ext>
            </a:extLst>
          </p:cNvPr>
          <p:cNvSpPr>
            <a:spLocks noGrp="1"/>
          </p:cNvSpPr>
          <p:nvPr>
            <p:ph type="pic" sz="quarter" idx="31"/>
          </p:nvPr>
        </p:nvSpPr>
        <p:spPr>
          <a:xfrm>
            <a:off x="8227193" y="2978034"/>
            <a:ext cx="1406396" cy="1404395"/>
          </a:xfrm>
          <a:prstGeom prst="ellipse">
            <a:avLst/>
          </a:prstGeom>
        </p:spPr>
        <p:txBody>
          <a:bodyPr/>
          <a:lstStyle>
            <a:lvl1pPr algn="ctr">
              <a:defRPr sz="1200"/>
            </a:lvl1pPr>
          </a:lstStyle>
          <a:p>
            <a:r>
              <a:rPr lang="en-US"/>
              <a:t>Click icon to add picture</a:t>
            </a:r>
          </a:p>
        </p:txBody>
      </p:sp>
      <p:sp>
        <p:nvSpPr>
          <p:cNvPr id="31" name="Text Placeholder 8">
            <a:extLst>
              <a:ext uri="{FF2B5EF4-FFF2-40B4-BE49-F238E27FC236}">
                <a16:creationId xmlns:a16="http://schemas.microsoft.com/office/drawing/2014/main" id="{8911EBB8-2046-7C53-A666-F417B57916A2}"/>
              </a:ext>
            </a:extLst>
          </p:cNvPr>
          <p:cNvSpPr>
            <a:spLocks noGrp="1"/>
          </p:cNvSpPr>
          <p:nvPr>
            <p:ph type="body" sz="quarter" idx="32" hasCustomPrompt="1"/>
          </p:nvPr>
        </p:nvSpPr>
        <p:spPr>
          <a:xfrm>
            <a:off x="9767067" y="3189171"/>
            <a:ext cx="2207709" cy="245404"/>
          </a:xfrm>
        </p:spPr>
        <p:txBody>
          <a:bodyPr/>
          <a:lstStyle>
            <a:lvl1pPr>
              <a:defRPr sz="1100"/>
            </a:lvl1pPr>
          </a:lstStyle>
          <a:p>
            <a:pPr lvl="0"/>
            <a:r>
              <a:rPr lang="en-US"/>
              <a:t>Click to edit name</a:t>
            </a:r>
          </a:p>
        </p:txBody>
      </p:sp>
      <p:sp>
        <p:nvSpPr>
          <p:cNvPr id="32" name="Text Placeholder 8">
            <a:extLst>
              <a:ext uri="{FF2B5EF4-FFF2-40B4-BE49-F238E27FC236}">
                <a16:creationId xmlns:a16="http://schemas.microsoft.com/office/drawing/2014/main" id="{E6E1F549-8C25-F1FF-D061-4D816C296277}"/>
              </a:ext>
            </a:extLst>
          </p:cNvPr>
          <p:cNvSpPr>
            <a:spLocks noGrp="1"/>
          </p:cNvSpPr>
          <p:nvPr>
            <p:ph type="body" sz="quarter" idx="33" hasCustomPrompt="1"/>
          </p:nvPr>
        </p:nvSpPr>
        <p:spPr>
          <a:xfrm>
            <a:off x="9767067" y="3402016"/>
            <a:ext cx="2207709" cy="464306"/>
          </a:xfrm>
        </p:spPr>
        <p:txBody>
          <a:bodyPr/>
          <a:lstStyle>
            <a:lvl1pPr>
              <a:spcBef>
                <a:spcPts val="400"/>
              </a:spcBef>
              <a:defRPr sz="1100" b="0"/>
            </a:lvl1pPr>
          </a:lstStyle>
          <a:p>
            <a:pPr lvl="0"/>
            <a:r>
              <a:rPr lang="en-US"/>
              <a:t>Click to edit title</a:t>
            </a:r>
          </a:p>
        </p:txBody>
      </p:sp>
      <p:sp>
        <p:nvSpPr>
          <p:cNvPr id="33" name="Picture Placeholder 6">
            <a:extLst>
              <a:ext uri="{FF2B5EF4-FFF2-40B4-BE49-F238E27FC236}">
                <a16:creationId xmlns:a16="http://schemas.microsoft.com/office/drawing/2014/main" id="{7344E644-3067-4C45-E73B-00CA7195B061}"/>
              </a:ext>
            </a:extLst>
          </p:cNvPr>
          <p:cNvSpPr>
            <a:spLocks noGrp="1"/>
          </p:cNvSpPr>
          <p:nvPr>
            <p:ph type="pic" sz="quarter" idx="34"/>
          </p:nvPr>
        </p:nvSpPr>
        <p:spPr>
          <a:xfrm>
            <a:off x="8227193" y="4617263"/>
            <a:ext cx="1406396" cy="1404395"/>
          </a:xfrm>
          <a:prstGeom prst="ellipse">
            <a:avLst/>
          </a:prstGeom>
        </p:spPr>
        <p:txBody>
          <a:bodyPr/>
          <a:lstStyle>
            <a:lvl1pPr algn="ctr">
              <a:defRPr sz="1200"/>
            </a:lvl1pPr>
          </a:lstStyle>
          <a:p>
            <a:r>
              <a:rPr lang="en-US"/>
              <a:t>Click icon to add picture</a:t>
            </a:r>
          </a:p>
        </p:txBody>
      </p:sp>
      <p:sp>
        <p:nvSpPr>
          <p:cNvPr id="34" name="Text Placeholder 8">
            <a:extLst>
              <a:ext uri="{FF2B5EF4-FFF2-40B4-BE49-F238E27FC236}">
                <a16:creationId xmlns:a16="http://schemas.microsoft.com/office/drawing/2014/main" id="{23E1229B-C01B-390E-FC46-118DC209FDFA}"/>
              </a:ext>
            </a:extLst>
          </p:cNvPr>
          <p:cNvSpPr>
            <a:spLocks noGrp="1"/>
          </p:cNvSpPr>
          <p:nvPr>
            <p:ph type="body" sz="quarter" idx="35" hasCustomPrompt="1"/>
          </p:nvPr>
        </p:nvSpPr>
        <p:spPr>
          <a:xfrm>
            <a:off x="9767067" y="4828400"/>
            <a:ext cx="2207709" cy="245404"/>
          </a:xfrm>
        </p:spPr>
        <p:txBody>
          <a:bodyPr/>
          <a:lstStyle>
            <a:lvl1pPr>
              <a:defRPr sz="1100"/>
            </a:lvl1pPr>
          </a:lstStyle>
          <a:p>
            <a:pPr lvl="0"/>
            <a:r>
              <a:rPr lang="en-US"/>
              <a:t>Click to edit name</a:t>
            </a:r>
          </a:p>
        </p:txBody>
      </p:sp>
      <p:sp>
        <p:nvSpPr>
          <p:cNvPr id="35" name="Text Placeholder 8">
            <a:extLst>
              <a:ext uri="{FF2B5EF4-FFF2-40B4-BE49-F238E27FC236}">
                <a16:creationId xmlns:a16="http://schemas.microsoft.com/office/drawing/2014/main" id="{438E94CD-D3A1-595E-A425-9AB95CB40C48}"/>
              </a:ext>
            </a:extLst>
          </p:cNvPr>
          <p:cNvSpPr>
            <a:spLocks noGrp="1"/>
          </p:cNvSpPr>
          <p:nvPr>
            <p:ph type="body" sz="quarter" idx="36" hasCustomPrompt="1"/>
          </p:nvPr>
        </p:nvSpPr>
        <p:spPr>
          <a:xfrm>
            <a:off x="9767067" y="5041245"/>
            <a:ext cx="2207709" cy="435216"/>
          </a:xfrm>
        </p:spPr>
        <p:txBody>
          <a:bodyPr/>
          <a:lstStyle>
            <a:lvl1pPr>
              <a:spcBef>
                <a:spcPts val="400"/>
              </a:spcBef>
              <a:defRPr sz="1100" b="0"/>
            </a:lvl1pPr>
          </a:lstStyle>
          <a:p>
            <a:pPr lvl="0"/>
            <a:r>
              <a:rPr lang="en-US"/>
              <a:t>Click to edit title</a:t>
            </a:r>
          </a:p>
        </p:txBody>
      </p:sp>
    </p:spTree>
    <p:extLst>
      <p:ext uri="{BB962C8B-B14F-4D97-AF65-F5344CB8AC3E}">
        <p14:creationId xmlns:p14="http://schemas.microsoft.com/office/powerpoint/2010/main" val="409543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241349-D348-B847-1B33-7E57B57C5CE9}"/>
              </a:ext>
            </a:extLst>
          </p:cNvPr>
          <p:cNvPicPr>
            <a:picLocks noChangeAspect="1"/>
          </p:cNvPicPr>
          <p:nvPr userDrawn="1"/>
        </p:nvPicPr>
        <p:blipFill>
          <a:blip r:embed="rId2"/>
          <a:srcRect/>
          <a:stretch/>
        </p:blipFill>
        <p:spPr>
          <a:xfrm>
            <a:off x="2468" y="1389"/>
            <a:ext cx="12189532" cy="6856611"/>
          </a:xfrm>
          <a:prstGeom prst="rect">
            <a:avLst/>
          </a:prstGeom>
        </p:spPr>
      </p:pic>
      <p:sp>
        <p:nvSpPr>
          <p:cNvPr id="9" name="Text Placeholder 3">
            <a:extLst>
              <a:ext uri="{FF2B5EF4-FFF2-40B4-BE49-F238E27FC236}">
                <a16:creationId xmlns:a16="http://schemas.microsoft.com/office/drawing/2014/main" id="{07CE87BD-9F87-39ED-8E92-0C49E86B569F}"/>
              </a:ext>
            </a:extLst>
          </p:cNvPr>
          <p:cNvSpPr>
            <a:spLocks noGrp="1"/>
          </p:cNvSpPr>
          <p:nvPr>
            <p:ph type="body" sz="quarter" idx="10" hasCustomPrompt="1"/>
          </p:nvPr>
        </p:nvSpPr>
        <p:spPr>
          <a:xfrm>
            <a:off x="421340" y="3051116"/>
            <a:ext cx="6250923" cy="755767"/>
          </a:xfrm>
        </p:spPr>
        <p:txBody>
          <a:bodyPr/>
          <a:lstStyle>
            <a:lvl1pPr marL="0" indent="0">
              <a:buNone/>
              <a:defRPr sz="5400">
                <a:solidFill>
                  <a:srgbClr val="2C5697"/>
                </a:solidFill>
              </a:defRPr>
            </a:lvl1pPr>
          </a:lstStyle>
          <a:p>
            <a:pPr lvl="0"/>
            <a:r>
              <a:rPr lang="en-US"/>
              <a:t>Thank you.</a:t>
            </a:r>
          </a:p>
        </p:txBody>
      </p:sp>
      <p:pic>
        <p:nvPicPr>
          <p:cNvPr id="11" name="Picture 10" descr="A blue and black sign&#10;&#10;Description automatically generated">
            <a:extLst>
              <a:ext uri="{FF2B5EF4-FFF2-40B4-BE49-F238E27FC236}">
                <a16:creationId xmlns:a16="http://schemas.microsoft.com/office/drawing/2014/main" id="{16ECFA75-3783-555B-DA1A-6C65B56367AE}"/>
              </a:ext>
            </a:extLst>
          </p:cNvPr>
          <p:cNvPicPr>
            <a:picLocks noChangeAspect="1"/>
          </p:cNvPicPr>
          <p:nvPr userDrawn="1"/>
        </p:nvPicPr>
        <p:blipFill>
          <a:blip r:embed="rId3"/>
          <a:stretch>
            <a:fillRect/>
          </a:stretch>
        </p:blipFill>
        <p:spPr>
          <a:xfrm>
            <a:off x="421341" y="6257418"/>
            <a:ext cx="2049345" cy="347250"/>
          </a:xfrm>
          <a:prstGeom prst="rect">
            <a:avLst/>
          </a:prstGeom>
        </p:spPr>
      </p:pic>
    </p:spTree>
    <p:extLst>
      <p:ext uri="{BB962C8B-B14F-4D97-AF65-F5344CB8AC3E}">
        <p14:creationId xmlns:p14="http://schemas.microsoft.com/office/powerpoint/2010/main" val="3277337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BFAC-FF5C-4742-ADDC-139D775F1878}"/>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35102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p>
        </p:txBody>
      </p:sp>
    </p:spTree>
    <p:extLst>
      <p:ext uri="{BB962C8B-B14F-4D97-AF65-F5344CB8AC3E}">
        <p14:creationId xmlns:p14="http://schemas.microsoft.com/office/powerpoint/2010/main" val="3176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609600" y="331155"/>
            <a:ext cx="10972800" cy="1082439"/>
          </a:xfrm>
          <a:prstGeom prst="rect">
            <a:avLst/>
          </a:prstGeom>
        </p:spPr>
        <p:txBody>
          <a:bodyPr/>
          <a:lstStyle/>
          <a:p>
            <a:r>
              <a:rPr lang="en-US"/>
              <a:t>Click to edit Master title style</a:t>
            </a:r>
          </a:p>
        </p:txBody>
      </p:sp>
      <p:sp>
        <p:nvSpPr>
          <p:cNvPr id="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Calibri" panose="020F0502020204030204" pitchFamily="34" charset="0"/>
                <a:cs typeface="Calibri" panose="020F0502020204030204" pitchFamily="34" charset="0"/>
              </a:defRPr>
            </a:lvl1pPr>
          </a:lstStyle>
          <a:p>
            <a:r>
              <a:rPr lang="en-US"/>
              <a:t>Title Name or Department Name</a:t>
            </a:r>
          </a:p>
        </p:txBody>
      </p:sp>
    </p:spTree>
    <p:extLst>
      <p:ext uri="{BB962C8B-B14F-4D97-AF65-F5344CB8AC3E}">
        <p14:creationId xmlns:p14="http://schemas.microsoft.com/office/powerpoint/2010/main" val="405470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2/12/2026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190332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967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519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05510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Light SCRI">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56AC81-C7C2-FF95-7FA1-EF745252FDFE}"/>
              </a:ext>
            </a:extLst>
          </p:cNvPr>
          <p:cNvPicPr>
            <a:picLocks noChangeAspect="1"/>
          </p:cNvPicPr>
          <p:nvPr userDrawn="1"/>
        </p:nvPicPr>
        <p:blipFill>
          <a:blip r:embed="rId2"/>
          <a:srcRect/>
          <a:stretch/>
        </p:blipFill>
        <p:spPr>
          <a:xfrm>
            <a:off x="0" y="1387"/>
            <a:ext cx="12192000" cy="6858000"/>
          </a:xfrm>
          <a:prstGeom prst="rect">
            <a:avLst/>
          </a:prstGeom>
        </p:spPr>
      </p:pic>
      <p:pic>
        <p:nvPicPr>
          <p:cNvPr id="2" name="Picture 1" descr="A blue and black sign&#10;&#10;Description automatically generated">
            <a:extLst>
              <a:ext uri="{FF2B5EF4-FFF2-40B4-BE49-F238E27FC236}">
                <a16:creationId xmlns:a16="http://schemas.microsoft.com/office/drawing/2014/main" id="{216AF799-7AE5-E04A-D3CE-5B5E0862CDA8}"/>
              </a:ext>
            </a:extLst>
          </p:cNvPr>
          <p:cNvPicPr>
            <a:picLocks noChangeAspect="1"/>
          </p:cNvPicPr>
          <p:nvPr userDrawn="1"/>
        </p:nvPicPr>
        <p:blipFill>
          <a:blip r:embed="rId3"/>
          <a:stretch>
            <a:fillRect/>
          </a:stretch>
        </p:blipFill>
        <p:spPr>
          <a:xfrm>
            <a:off x="421341" y="6257418"/>
            <a:ext cx="2049345" cy="347250"/>
          </a:xfrm>
          <a:prstGeom prst="rect">
            <a:avLst/>
          </a:prstGeom>
        </p:spPr>
      </p:pic>
      <p:sp>
        <p:nvSpPr>
          <p:cNvPr id="3" name="Text Placeholder 3">
            <a:extLst>
              <a:ext uri="{FF2B5EF4-FFF2-40B4-BE49-F238E27FC236}">
                <a16:creationId xmlns:a16="http://schemas.microsoft.com/office/drawing/2014/main" id="{90B90765-49D4-B798-EB23-03CC1F4C679D}"/>
              </a:ext>
            </a:extLst>
          </p:cNvPr>
          <p:cNvSpPr>
            <a:spLocks noGrp="1"/>
          </p:cNvSpPr>
          <p:nvPr>
            <p:ph type="body" sz="quarter" idx="10" hasCustomPrompt="1"/>
          </p:nvPr>
        </p:nvSpPr>
        <p:spPr>
          <a:xfrm>
            <a:off x="421340" y="2673233"/>
            <a:ext cx="6250923" cy="1128075"/>
          </a:xfrm>
        </p:spPr>
        <p:txBody>
          <a:bodyPr/>
          <a:lstStyle>
            <a:lvl1pPr marL="0" indent="0">
              <a:buNone/>
              <a:defRPr sz="3400">
                <a:solidFill>
                  <a:schemeClr val="tx1"/>
                </a:solidFill>
              </a:defRPr>
            </a:lvl1pPr>
          </a:lstStyle>
          <a:p>
            <a:pPr lvl="0"/>
            <a:r>
              <a:rPr lang="en-US"/>
              <a:t>This is Your Section Break Slide – Light (SCRI)</a:t>
            </a:r>
          </a:p>
        </p:txBody>
      </p:sp>
      <p:sp>
        <p:nvSpPr>
          <p:cNvPr id="5" name="TextBox 4">
            <a:extLst>
              <a:ext uri="{FF2B5EF4-FFF2-40B4-BE49-F238E27FC236}">
                <a16:creationId xmlns:a16="http://schemas.microsoft.com/office/drawing/2014/main" id="{79908C90-3955-5EF5-50C5-ADA0763B50DE}"/>
              </a:ext>
            </a:extLst>
          </p:cNvPr>
          <p:cNvSpPr txBox="1"/>
          <p:nvPr userDrawn="1"/>
        </p:nvSpPr>
        <p:spPr>
          <a:xfrm>
            <a:off x="2735465" y="6261766"/>
            <a:ext cx="2605404" cy="338554"/>
          </a:xfrm>
          <a:prstGeom prst="rect">
            <a:avLst/>
          </a:prstGeom>
          <a:noFill/>
        </p:spPr>
        <p:txBody>
          <a:bodyPr wrap="square" rtlCol="0">
            <a:spAutoFit/>
          </a:bodyPr>
          <a:lstStyle/>
          <a:p>
            <a:r>
              <a:rPr lang="en-US" sz="800" b="0">
                <a:solidFill>
                  <a:schemeClr val="tx1"/>
                </a:solidFill>
                <a:latin typeface="Arial" panose="020B0604020202020204" pitchFamily="34" charset="0"/>
                <a:cs typeface="Arial" panose="020B0604020202020204" pitchFamily="34" charset="0"/>
              </a:rPr>
              <a:t>CONFIDENTIAL – </a:t>
            </a:r>
            <a:r>
              <a:rPr lang="en-US" sz="800">
                <a:solidFill>
                  <a:schemeClr val="tx1"/>
                </a:solidFill>
                <a:latin typeface="Arial" panose="020B0604020202020204" pitchFamily="34" charset="0"/>
                <a:cs typeface="Arial" panose="020B0604020202020204" pitchFamily="34" charset="0"/>
              </a:rPr>
              <a:t>Contains proprietary information. Not intended for external distribution.</a:t>
            </a:r>
          </a:p>
        </p:txBody>
      </p:sp>
    </p:spTree>
    <p:extLst>
      <p:ext uri="{BB962C8B-B14F-4D97-AF65-F5344CB8AC3E}">
        <p14:creationId xmlns:p14="http://schemas.microsoft.com/office/powerpoint/2010/main" val="451284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767806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85616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764412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99694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Light SMO">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56AC81-C7C2-FF95-7FA1-EF745252FDFE}"/>
              </a:ext>
            </a:extLst>
          </p:cNvPr>
          <p:cNvPicPr>
            <a:picLocks noChangeAspect="1"/>
          </p:cNvPicPr>
          <p:nvPr userDrawn="1"/>
        </p:nvPicPr>
        <p:blipFill>
          <a:blip r:embed="rId2"/>
          <a:srcRect/>
          <a:stretch/>
        </p:blipFill>
        <p:spPr>
          <a:xfrm>
            <a:off x="2467" y="1388"/>
            <a:ext cx="12189530" cy="6856611"/>
          </a:xfrm>
          <a:prstGeom prst="rect">
            <a:avLst/>
          </a:prstGeom>
        </p:spPr>
      </p:pic>
      <p:pic>
        <p:nvPicPr>
          <p:cNvPr id="19" name="Picture 18" descr="A blue and black sign&#10;&#10;Description automatically generated">
            <a:extLst>
              <a:ext uri="{FF2B5EF4-FFF2-40B4-BE49-F238E27FC236}">
                <a16:creationId xmlns:a16="http://schemas.microsoft.com/office/drawing/2014/main" id="{957F5B37-BBC7-9336-E116-50038DAD9E4C}"/>
              </a:ext>
            </a:extLst>
          </p:cNvPr>
          <p:cNvPicPr>
            <a:picLocks noChangeAspect="1"/>
          </p:cNvPicPr>
          <p:nvPr userDrawn="1"/>
        </p:nvPicPr>
        <p:blipFill>
          <a:blip r:embed="rId3"/>
          <a:stretch>
            <a:fillRect/>
          </a:stretch>
        </p:blipFill>
        <p:spPr>
          <a:xfrm>
            <a:off x="421340" y="5469697"/>
            <a:ext cx="2968631" cy="503018"/>
          </a:xfrm>
          <a:prstGeom prst="rect">
            <a:avLst/>
          </a:prstGeom>
        </p:spPr>
      </p:pic>
      <p:sp>
        <p:nvSpPr>
          <p:cNvPr id="4" name="Text Placeholder 3">
            <a:extLst>
              <a:ext uri="{FF2B5EF4-FFF2-40B4-BE49-F238E27FC236}">
                <a16:creationId xmlns:a16="http://schemas.microsoft.com/office/drawing/2014/main" id="{CAC090BF-F266-6A44-0D17-A2F44A134AFF}"/>
              </a:ext>
            </a:extLst>
          </p:cNvPr>
          <p:cNvSpPr>
            <a:spLocks noGrp="1"/>
          </p:cNvSpPr>
          <p:nvPr>
            <p:ph type="body" sz="quarter" idx="10" hasCustomPrompt="1"/>
          </p:nvPr>
        </p:nvSpPr>
        <p:spPr>
          <a:xfrm>
            <a:off x="421341" y="2354199"/>
            <a:ext cx="7970306" cy="1370636"/>
          </a:xfrm>
        </p:spPr>
        <p:txBody>
          <a:bodyPr anchor="b"/>
          <a:lstStyle>
            <a:lvl1pPr marL="0" indent="0">
              <a:buNone/>
              <a:defRPr sz="4400">
                <a:solidFill>
                  <a:schemeClr val="accent5"/>
                </a:solidFill>
              </a:defRPr>
            </a:lvl1pPr>
          </a:lstStyle>
          <a:p>
            <a:pPr lvl="0"/>
            <a:r>
              <a:rPr lang="en-US"/>
              <a:t>This is Your Presentation Cover Slide Headline – Light (SMO)</a:t>
            </a:r>
          </a:p>
        </p:txBody>
      </p:sp>
      <p:sp>
        <p:nvSpPr>
          <p:cNvPr id="5" name="Text Placeholder 3">
            <a:extLst>
              <a:ext uri="{FF2B5EF4-FFF2-40B4-BE49-F238E27FC236}">
                <a16:creationId xmlns:a16="http://schemas.microsoft.com/office/drawing/2014/main" id="{B8E19A6A-A3CF-6BB4-F7AE-131D8A939291}"/>
              </a:ext>
            </a:extLst>
          </p:cNvPr>
          <p:cNvSpPr>
            <a:spLocks noGrp="1"/>
          </p:cNvSpPr>
          <p:nvPr>
            <p:ph type="body" sz="quarter" idx="11" hasCustomPrompt="1"/>
          </p:nvPr>
        </p:nvSpPr>
        <p:spPr>
          <a:xfrm>
            <a:off x="421340" y="3846823"/>
            <a:ext cx="7970307" cy="442789"/>
          </a:xfrm>
        </p:spPr>
        <p:txBody>
          <a:bodyPr/>
          <a:lstStyle>
            <a:lvl1pPr marL="0" indent="0">
              <a:buNone/>
              <a:defRPr sz="2400" b="0">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Your Sub-Headline</a:t>
            </a:r>
          </a:p>
        </p:txBody>
      </p:sp>
      <p:sp>
        <p:nvSpPr>
          <p:cNvPr id="2" name="Text Placeholder 3">
            <a:extLst>
              <a:ext uri="{FF2B5EF4-FFF2-40B4-BE49-F238E27FC236}">
                <a16:creationId xmlns:a16="http://schemas.microsoft.com/office/drawing/2014/main" id="{EEF85F0D-B1C6-5488-260D-01BD8DF5D765}"/>
              </a:ext>
            </a:extLst>
          </p:cNvPr>
          <p:cNvSpPr>
            <a:spLocks noGrp="1"/>
          </p:cNvSpPr>
          <p:nvPr>
            <p:ph type="body" sz="quarter" idx="13" hasCustomPrompt="1"/>
          </p:nvPr>
        </p:nvSpPr>
        <p:spPr>
          <a:xfrm>
            <a:off x="421341" y="4501197"/>
            <a:ext cx="1741996" cy="338554"/>
          </a:xfrm>
        </p:spPr>
        <p:txBody>
          <a:bodyPr/>
          <a:lstStyle>
            <a:lvl1pPr marL="0" indent="0">
              <a:buNone/>
              <a:defRPr sz="1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Month 202X</a:t>
            </a:r>
          </a:p>
        </p:txBody>
      </p:sp>
    </p:spTree>
    <p:extLst>
      <p:ext uri="{BB962C8B-B14F-4D97-AF65-F5344CB8AC3E}">
        <p14:creationId xmlns:p14="http://schemas.microsoft.com/office/powerpoint/2010/main" val="197907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Light SMO">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56AC81-C7C2-FF95-7FA1-EF745252FDFE}"/>
              </a:ext>
            </a:extLst>
          </p:cNvPr>
          <p:cNvPicPr>
            <a:picLocks noChangeAspect="1"/>
          </p:cNvPicPr>
          <p:nvPr userDrawn="1"/>
        </p:nvPicPr>
        <p:blipFill>
          <a:blip r:embed="rId2"/>
          <a:srcRect/>
          <a:stretch/>
        </p:blipFill>
        <p:spPr>
          <a:xfrm>
            <a:off x="0" y="1387"/>
            <a:ext cx="12192000" cy="6858000"/>
          </a:xfrm>
          <a:prstGeom prst="rect">
            <a:avLst/>
          </a:prstGeom>
        </p:spPr>
      </p:pic>
      <p:pic>
        <p:nvPicPr>
          <p:cNvPr id="2" name="Picture 1" descr="A blue and black sign&#10;&#10;Description automatically generated">
            <a:extLst>
              <a:ext uri="{FF2B5EF4-FFF2-40B4-BE49-F238E27FC236}">
                <a16:creationId xmlns:a16="http://schemas.microsoft.com/office/drawing/2014/main" id="{216AF799-7AE5-E04A-D3CE-5B5E0862CDA8}"/>
              </a:ext>
            </a:extLst>
          </p:cNvPr>
          <p:cNvPicPr>
            <a:picLocks noChangeAspect="1"/>
          </p:cNvPicPr>
          <p:nvPr userDrawn="1"/>
        </p:nvPicPr>
        <p:blipFill>
          <a:blip r:embed="rId3"/>
          <a:stretch>
            <a:fillRect/>
          </a:stretch>
        </p:blipFill>
        <p:spPr>
          <a:xfrm>
            <a:off x="421341" y="6257418"/>
            <a:ext cx="2049345" cy="347250"/>
          </a:xfrm>
          <a:prstGeom prst="rect">
            <a:avLst/>
          </a:prstGeom>
        </p:spPr>
      </p:pic>
      <p:sp>
        <p:nvSpPr>
          <p:cNvPr id="3" name="Text Placeholder 3">
            <a:extLst>
              <a:ext uri="{FF2B5EF4-FFF2-40B4-BE49-F238E27FC236}">
                <a16:creationId xmlns:a16="http://schemas.microsoft.com/office/drawing/2014/main" id="{90B90765-49D4-B798-EB23-03CC1F4C679D}"/>
              </a:ext>
            </a:extLst>
          </p:cNvPr>
          <p:cNvSpPr>
            <a:spLocks noGrp="1"/>
          </p:cNvSpPr>
          <p:nvPr>
            <p:ph type="body" sz="quarter" idx="10" hasCustomPrompt="1"/>
          </p:nvPr>
        </p:nvSpPr>
        <p:spPr>
          <a:xfrm>
            <a:off x="421340" y="2673233"/>
            <a:ext cx="6250923" cy="1128075"/>
          </a:xfrm>
        </p:spPr>
        <p:txBody>
          <a:bodyPr/>
          <a:lstStyle>
            <a:lvl1pPr marL="0" indent="0">
              <a:buNone/>
              <a:defRPr sz="3400">
                <a:solidFill>
                  <a:schemeClr val="tx1"/>
                </a:solidFill>
              </a:defRPr>
            </a:lvl1pPr>
          </a:lstStyle>
          <a:p>
            <a:pPr lvl="0"/>
            <a:r>
              <a:rPr lang="en-US"/>
              <a:t>This is Your Section Break Slide – Light (SMO)</a:t>
            </a:r>
          </a:p>
        </p:txBody>
      </p:sp>
      <p:sp>
        <p:nvSpPr>
          <p:cNvPr id="5" name="TextBox 4">
            <a:extLst>
              <a:ext uri="{FF2B5EF4-FFF2-40B4-BE49-F238E27FC236}">
                <a16:creationId xmlns:a16="http://schemas.microsoft.com/office/drawing/2014/main" id="{79908C90-3955-5EF5-50C5-ADA0763B50DE}"/>
              </a:ext>
            </a:extLst>
          </p:cNvPr>
          <p:cNvSpPr txBox="1"/>
          <p:nvPr userDrawn="1"/>
        </p:nvSpPr>
        <p:spPr>
          <a:xfrm>
            <a:off x="2735465" y="6261766"/>
            <a:ext cx="2605404" cy="338554"/>
          </a:xfrm>
          <a:prstGeom prst="rect">
            <a:avLst/>
          </a:prstGeom>
          <a:noFill/>
        </p:spPr>
        <p:txBody>
          <a:bodyPr wrap="square" rtlCol="0">
            <a:spAutoFit/>
          </a:bodyPr>
          <a:lstStyle/>
          <a:p>
            <a:r>
              <a:rPr lang="en-US" sz="800" b="0">
                <a:solidFill>
                  <a:schemeClr val="tx1"/>
                </a:solidFill>
                <a:latin typeface="Arial" panose="020B0604020202020204" pitchFamily="34" charset="0"/>
                <a:cs typeface="Arial" panose="020B0604020202020204" pitchFamily="34" charset="0"/>
              </a:rPr>
              <a:t>CONFIDENTIAL – </a:t>
            </a:r>
            <a:r>
              <a:rPr lang="en-US" sz="800">
                <a:solidFill>
                  <a:schemeClr val="tx1"/>
                </a:solidFill>
                <a:latin typeface="Arial" panose="020B0604020202020204" pitchFamily="34" charset="0"/>
                <a:cs typeface="Arial" panose="020B0604020202020204" pitchFamily="34" charset="0"/>
              </a:rPr>
              <a:t>Contains proprietary information. Not intended for external distribution.</a:t>
            </a:r>
          </a:p>
        </p:txBody>
      </p:sp>
    </p:spTree>
    <p:extLst>
      <p:ext uri="{BB962C8B-B14F-4D97-AF65-F5344CB8AC3E}">
        <p14:creationId xmlns:p14="http://schemas.microsoft.com/office/powerpoint/2010/main" val="196012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White">
    <p:spTree>
      <p:nvGrpSpPr>
        <p:cNvPr id="1" name=""/>
        <p:cNvGrpSpPr/>
        <p:nvPr/>
      </p:nvGrpSpPr>
      <p:grpSpPr>
        <a:xfrm>
          <a:off x="0" y="0"/>
          <a:ext cx="0" cy="0"/>
          <a:chOff x="0" y="0"/>
          <a:chExt cx="0" cy="0"/>
        </a:xfrm>
      </p:grpSpPr>
      <p:sp>
        <p:nvSpPr>
          <p:cNvPr id="8" name="Title Placeholder 15">
            <a:extLst>
              <a:ext uri="{FF2B5EF4-FFF2-40B4-BE49-F238E27FC236}">
                <a16:creationId xmlns:a16="http://schemas.microsoft.com/office/drawing/2014/main" id="{9F7DCE49-9C18-575F-EE06-2A0BB5527DC2}"/>
              </a:ext>
            </a:extLst>
          </p:cNvPr>
          <p:cNvSpPr>
            <a:spLocks noGrp="1"/>
          </p:cNvSpPr>
          <p:nvPr>
            <p:ph type="title" hasCustomPrompt="1"/>
          </p:nvPr>
        </p:nvSpPr>
        <p:spPr>
          <a:xfrm>
            <a:off x="421340" y="394634"/>
            <a:ext cx="11344835" cy="704257"/>
          </a:xfrm>
          <a:prstGeom prst="rect">
            <a:avLst/>
          </a:prstGeom>
        </p:spPr>
        <p:txBody>
          <a:bodyPr vert="horz" lIns="91440" tIns="45720" rIns="91440" bIns="45720" rtlCol="0" anchor="t" anchorCtr="0">
            <a:noAutofit/>
          </a:bodyPr>
          <a:lstStyle>
            <a:lvl1pPr>
              <a:defRPr sz="3600"/>
            </a:lvl1pPr>
          </a:lstStyle>
          <a:p>
            <a:r>
              <a:rPr lang="en-US"/>
              <a:t>Title Placement</a:t>
            </a:r>
          </a:p>
        </p:txBody>
      </p:sp>
      <p:sp>
        <p:nvSpPr>
          <p:cNvPr id="12" name="Text Placeholder 17">
            <a:extLst>
              <a:ext uri="{FF2B5EF4-FFF2-40B4-BE49-F238E27FC236}">
                <a16:creationId xmlns:a16="http://schemas.microsoft.com/office/drawing/2014/main" id="{D98DF1C9-1835-F786-0800-24087C95E10B}"/>
              </a:ext>
            </a:extLst>
          </p:cNvPr>
          <p:cNvSpPr>
            <a:spLocks noGrp="1"/>
          </p:cNvSpPr>
          <p:nvPr>
            <p:ph idx="1"/>
          </p:nvPr>
        </p:nvSpPr>
        <p:spPr>
          <a:xfrm>
            <a:off x="430212" y="1317624"/>
            <a:ext cx="11363325"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18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White + B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141562-E9F8-B54B-61CE-7CDCF49E19BA}"/>
              </a:ext>
            </a:extLst>
          </p:cNvPr>
          <p:cNvSpPr/>
          <p:nvPr userDrawn="1"/>
        </p:nvSpPr>
        <p:spPr>
          <a:xfrm>
            <a:off x="7227518" y="5968652"/>
            <a:ext cx="4634630" cy="889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D370614-7FC8-F209-54D6-E794289B81BB}"/>
              </a:ext>
            </a:extLst>
          </p:cNvPr>
          <p:cNvPicPr>
            <a:picLocks noChangeAspect="1"/>
          </p:cNvPicPr>
          <p:nvPr userDrawn="1"/>
        </p:nvPicPr>
        <p:blipFill>
          <a:blip r:embed="rId2"/>
          <a:srcRect/>
          <a:stretch/>
        </p:blipFill>
        <p:spPr>
          <a:xfrm>
            <a:off x="2467" y="1388"/>
            <a:ext cx="12189530" cy="6856611"/>
          </a:xfrm>
          <a:prstGeom prst="rect">
            <a:avLst/>
          </a:prstGeom>
        </p:spPr>
      </p:pic>
      <p:sp>
        <p:nvSpPr>
          <p:cNvPr id="8" name="Title Placeholder 15">
            <a:extLst>
              <a:ext uri="{FF2B5EF4-FFF2-40B4-BE49-F238E27FC236}">
                <a16:creationId xmlns:a16="http://schemas.microsoft.com/office/drawing/2014/main" id="{9F7DCE49-9C18-575F-EE06-2A0BB5527DC2}"/>
              </a:ext>
            </a:extLst>
          </p:cNvPr>
          <p:cNvSpPr>
            <a:spLocks noGrp="1"/>
          </p:cNvSpPr>
          <p:nvPr>
            <p:ph type="title" hasCustomPrompt="1"/>
          </p:nvPr>
        </p:nvSpPr>
        <p:spPr>
          <a:xfrm>
            <a:off x="1193808" y="1778246"/>
            <a:ext cx="9815568" cy="704257"/>
          </a:xfrm>
          <a:prstGeom prst="rect">
            <a:avLst/>
          </a:prstGeom>
        </p:spPr>
        <p:txBody>
          <a:bodyPr vert="horz" lIns="91440" tIns="45720" rIns="91440" bIns="45720" rtlCol="0" anchor="t" anchorCtr="0">
            <a:noAutofit/>
          </a:bodyPr>
          <a:lstStyle>
            <a:lvl1pPr algn="l">
              <a:defRPr/>
            </a:lvl1pPr>
          </a:lstStyle>
          <a:p>
            <a:r>
              <a:rPr lang="en-US"/>
              <a:t>This is Your Headline</a:t>
            </a:r>
          </a:p>
        </p:txBody>
      </p:sp>
      <p:pic>
        <p:nvPicPr>
          <p:cNvPr id="3" name="Picture 2" descr="A blue and black sign&#10;&#10;Description automatically generated">
            <a:extLst>
              <a:ext uri="{FF2B5EF4-FFF2-40B4-BE49-F238E27FC236}">
                <a16:creationId xmlns:a16="http://schemas.microsoft.com/office/drawing/2014/main" id="{48DD9BD3-2618-F7D6-687A-07AB3BE9B5BC}"/>
              </a:ext>
            </a:extLst>
          </p:cNvPr>
          <p:cNvPicPr>
            <a:picLocks noChangeAspect="1"/>
          </p:cNvPicPr>
          <p:nvPr userDrawn="1"/>
        </p:nvPicPr>
        <p:blipFill>
          <a:blip r:embed="rId3"/>
          <a:stretch>
            <a:fillRect/>
          </a:stretch>
        </p:blipFill>
        <p:spPr>
          <a:xfrm>
            <a:off x="421341" y="6257418"/>
            <a:ext cx="2049345" cy="347250"/>
          </a:xfrm>
          <a:prstGeom prst="rect">
            <a:avLst/>
          </a:prstGeom>
        </p:spPr>
      </p:pic>
      <p:sp>
        <p:nvSpPr>
          <p:cNvPr id="5" name="TextBox 4">
            <a:extLst>
              <a:ext uri="{FF2B5EF4-FFF2-40B4-BE49-F238E27FC236}">
                <a16:creationId xmlns:a16="http://schemas.microsoft.com/office/drawing/2014/main" id="{A5ED8BF2-55FB-6901-F9A1-1636BC0BF94C}"/>
              </a:ext>
            </a:extLst>
          </p:cNvPr>
          <p:cNvSpPr txBox="1"/>
          <p:nvPr userDrawn="1"/>
        </p:nvSpPr>
        <p:spPr>
          <a:xfrm>
            <a:off x="2735465" y="6261766"/>
            <a:ext cx="2605404" cy="338554"/>
          </a:xfrm>
          <a:prstGeom prst="rect">
            <a:avLst/>
          </a:prstGeom>
          <a:noFill/>
        </p:spPr>
        <p:txBody>
          <a:bodyPr wrap="square" rtlCol="0">
            <a:spAutoFit/>
          </a:bodyPr>
          <a:lstStyle/>
          <a:p>
            <a:r>
              <a:rPr lang="en-US" sz="800" b="0">
                <a:solidFill>
                  <a:schemeClr val="tx1"/>
                </a:solidFill>
                <a:latin typeface="Arial" panose="020B0604020202020204" pitchFamily="34" charset="0"/>
                <a:cs typeface="Arial" panose="020B0604020202020204" pitchFamily="34" charset="0"/>
              </a:rPr>
              <a:t>CONFIDENTIAL – </a:t>
            </a:r>
            <a:r>
              <a:rPr lang="en-US" sz="800">
                <a:solidFill>
                  <a:schemeClr val="tx1"/>
                </a:solidFill>
                <a:latin typeface="Arial" panose="020B0604020202020204" pitchFamily="34" charset="0"/>
                <a:cs typeface="Arial" panose="020B0604020202020204" pitchFamily="34" charset="0"/>
              </a:rPr>
              <a:t>Contains proprietary information. Not intended for external distribution.</a:t>
            </a:r>
          </a:p>
        </p:txBody>
      </p:sp>
      <p:sp>
        <p:nvSpPr>
          <p:cNvPr id="2" name="Text Placeholder 17">
            <a:extLst>
              <a:ext uri="{FF2B5EF4-FFF2-40B4-BE49-F238E27FC236}">
                <a16:creationId xmlns:a16="http://schemas.microsoft.com/office/drawing/2014/main" id="{74BF43D6-D725-9593-426D-EE2036310B04}"/>
              </a:ext>
            </a:extLst>
          </p:cNvPr>
          <p:cNvSpPr>
            <a:spLocks noGrp="1"/>
          </p:cNvSpPr>
          <p:nvPr>
            <p:ph idx="1"/>
          </p:nvPr>
        </p:nvSpPr>
        <p:spPr>
          <a:xfrm>
            <a:off x="1193808" y="2608729"/>
            <a:ext cx="9364663" cy="1837765"/>
          </a:xfrm>
          <a:prstGeom prst="rect">
            <a:avLst/>
          </a:prstGeom>
        </p:spPr>
        <p:txBody>
          <a:bodyPr vert="horz" lIns="91440" tIns="45720" rIns="91440" bIns="45720" rtlCol="0">
            <a:noAutofit/>
          </a:bodyPr>
          <a:lstStyle>
            <a:lvl1pPr>
              <a:defRPr b="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94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141562-E9F8-B54B-61CE-7CDCF49E19BA}"/>
              </a:ext>
            </a:extLst>
          </p:cNvPr>
          <p:cNvSpPr/>
          <p:nvPr userDrawn="1"/>
        </p:nvSpPr>
        <p:spPr>
          <a:xfrm>
            <a:off x="7227518" y="5968652"/>
            <a:ext cx="4634630" cy="889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D370614-7FC8-F209-54D6-E794289B81BB}"/>
              </a:ext>
            </a:extLst>
          </p:cNvPr>
          <p:cNvPicPr>
            <a:picLocks noChangeAspect="1"/>
          </p:cNvPicPr>
          <p:nvPr userDrawn="1"/>
        </p:nvPicPr>
        <p:blipFill>
          <a:blip r:embed="rId2"/>
          <a:srcRect/>
          <a:stretch/>
        </p:blipFill>
        <p:spPr>
          <a:xfrm>
            <a:off x="2467" y="1388"/>
            <a:ext cx="12189530" cy="6856610"/>
          </a:xfrm>
          <a:prstGeom prst="rect">
            <a:avLst/>
          </a:prstGeom>
        </p:spPr>
      </p:pic>
      <p:pic>
        <p:nvPicPr>
          <p:cNvPr id="3" name="Picture 2" descr="A blue and black sign&#10;&#10;Description automatically generated">
            <a:extLst>
              <a:ext uri="{FF2B5EF4-FFF2-40B4-BE49-F238E27FC236}">
                <a16:creationId xmlns:a16="http://schemas.microsoft.com/office/drawing/2014/main" id="{48DD9BD3-2618-F7D6-687A-07AB3BE9B5BC}"/>
              </a:ext>
            </a:extLst>
          </p:cNvPr>
          <p:cNvPicPr>
            <a:picLocks noChangeAspect="1"/>
          </p:cNvPicPr>
          <p:nvPr userDrawn="1"/>
        </p:nvPicPr>
        <p:blipFill>
          <a:blip r:embed="rId3"/>
          <a:stretch>
            <a:fillRect/>
          </a:stretch>
        </p:blipFill>
        <p:spPr>
          <a:xfrm>
            <a:off x="421341" y="6257418"/>
            <a:ext cx="2049345" cy="347250"/>
          </a:xfrm>
          <a:prstGeom prst="rect">
            <a:avLst/>
          </a:prstGeom>
        </p:spPr>
      </p:pic>
      <p:sp>
        <p:nvSpPr>
          <p:cNvPr id="5" name="TextBox 4">
            <a:extLst>
              <a:ext uri="{FF2B5EF4-FFF2-40B4-BE49-F238E27FC236}">
                <a16:creationId xmlns:a16="http://schemas.microsoft.com/office/drawing/2014/main" id="{A5ED8BF2-55FB-6901-F9A1-1636BC0BF94C}"/>
              </a:ext>
            </a:extLst>
          </p:cNvPr>
          <p:cNvSpPr txBox="1"/>
          <p:nvPr userDrawn="1"/>
        </p:nvSpPr>
        <p:spPr>
          <a:xfrm>
            <a:off x="2735465" y="6261766"/>
            <a:ext cx="2605404" cy="338554"/>
          </a:xfrm>
          <a:prstGeom prst="rect">
            <a:avLst/>
          </a:prstGeom>
          <a:noFill/>
        </p:spPr>
        <p:txBody>
          <a:bodyPr wrap="square" rtlCol="0">
            <a:spAutoFit/>
          </a:bodyPr>
          <a:lstStyle/>
          <a:p>
            <a:r>
              <a:rPr lang="en-US" sz="800" b="0">
                <a:solidFill>
                  <a:schemeClr val="tx1"/>
                </a:solidFill>
                <a:latin typeface="Arial" panose="020B0604020202020204" pitchFamily="34" charset="0"/>
                <a:cs typeface="Arial" panose="020B0604020202020204" pitchFamily="34" charset="0"/>
              </a:rPr>
              <a:t>CONFIDENTIAL – </a:t>
            </a:r>
            <a:r>
              <a:rPr lang="en-US" sz="800">
                <a:solidFill>
                  <a:schemeClr val="tx1"/>
                </a:solidFill>
                <a:latin typeface="Arial" panose="020B0604020202020204" pitchFamily="34" charset="0"/>
                <a:cs typeface="Arial" panose="020B0604020202020204" pitchFamily="34" charset="0"/>
              </a:rPr>
              <a:t>Contains proprietary information. Not intended for external distribution.</a:t>
            </a:r>
          </a:p>
        </p:txBody>
      </p:sp>
      <p:sp>
        <p:nvSpPr>
          <p:cNvPr id="11" name="Text Placeholder 10">
            <a:extLst>
              <a:ext uri="{FF2B5EF4-FFF2-40B4-BE49-F238E27FC236}">
                <a16:creationId xmlns:a16="http://schemas.microsoft.com/office/drawing/2014/main" id="{553996E5-82B0-6E2C-6F72-DAD747C3F032}"/>
              </a:ext>
            </a:extLst>
          </p:cNvPr>
          <p:cNvSpPr>
            <a:spLocks noGrp="1"/>
          </p:cNvSpPr>
          <p:nvPr>
            <p:ph type="body" sz="quarter" idx="14" hasCustomPrompt="1"/>
          </p:nvPr>
        </p:nvSpPr>
        <p:spPr>
          <a:xfrm>
            <a:off x="1736731" y="4156251"/>
            <a:ext cx="4359269" cy="347250"/>
          </a:xfrm>
        </p:spPr>
        <p:txBody>
          <a:bodyPr/>
          <a:lstStyle>
            <a:lvl1pPr>
              <a:defRPr sz="2000" b="0" i="0">
                <a:latin typeface="Arial" panose="020B0604020202020204" pitchFamily="34" charset="0"/>
                <a:cs typeface="Arial" panose="020B0604020202020204" pitchFamily="34" charset="0"/>
              </a:defRPr>
            </a:lvl1pPr>
          </a:lstStyle>
          <a:p>
            <a:pPr lvl="0"/>
            <a:r>
              <a:rPr lang="en-US"/>
              <a:t>- Lorem Ipsum</a:t>
            </a:r>
          </a:p>
        </p:txBody>
      </p:sp>
      <p:sp>
        <p:nvSpPr>
          <p:cNvPr id="13" name="Text Placeholder 12">
            <a:extLst>
              <a:ext uri="{FF2B5EF4-FFF2-40B4-BE49-F238E27FC236}">
                <a16:creationId xmlns:a16="http://schemas.microsoft.com/office/drawing/2014/main" id="{9E8D156C-3945-7894-7198-981ED7F434C8}"/>
              </a:ext>
            </a:extLst>
          </p:cNvPr>
          <p:cNvSpPr>
            <a:spLocks noGrp="1"/>
          </p:cNvSpPr>
          <p:nvPr>
            <p:ph type="body" sz="quarter" idx="15" hasCustomPrompt="1"/>
          </p:nvPr>
        </p:nvSpPr>
        <p:spPr>
          <a:xfrm>
            <a:off x="1736731" y="2393015"/>
            <a:ext cx="6751637" cy="1525301"/>
          </a:xfrm>
        </p:spPr>
        <p:txBody>
          <a:bodyPr/>
          <a:lstStyle/>
          <a:p>
            <a:pPr lvl="0"/>
            <a:r>
              <a:rPr lang="en-US"/>
              <a:t>Your Quote lorem ipsum dolor sit </a:t>
            </a:r>
            <a:r>
              <a:rPr lang="en-US" err="1"/>
              <a:t>amet</a:t>
            </a:r>
            <a:r>
              <a:rPr lang="en-US"/>
              <a:t>, </a:t>
            </a:r>
            <a:r>
              <a:rPr lang="en-US" err="1"/>
              <a:t>conssectetuer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tincideunt</a:t>
            </a:r>
            <a:r>
              <a:rPr lang="en-US"/>
              <a:t> </a:t>
            </a:r>
            <a:r>
              <a:rPr lang="en-US" err="1"/>
              <a:t>ut.</a:t>
            </a:r>
            <a:endParaRPr lang="en-US"/>
          </a:p>
        </p:txBody>
      </p:sp>
    </p:spTree>
    <p:extLst>
      <p:ext uri="{BB962C8B-B14F-4D97-AF65-F5344CB8AC3E}">
        <p14:creationId xmlns:p14="http://schemas.microsoft.com/office/powerpoint/2010/main" val="259488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tial B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8CFB09-D6AA-29AE-8CB9-D14986A85D43}"/>
              </a:ext>
            </a:extLst>
          </p:cNvPr>
          <p:cNvSpPr/>
          <p:nvPr userDrawn="1"/>
        </p:nvSpPr>
        <p:spPr>
          <a:xfrm>
            <a:off x="1270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1"/>
              </a:solidFill>
            </a:endParaRPr>
          </a:p>
        </p:txBody>
      </p:sp>
      <p:sp>
        <p:nvSpPr>
          <p:cNvPr id="12" name="Oval 11">
            <a:extLst>
              <a:ext uri="{FF2B5EF4-FFF2-40B4-BE49-F238E27FC236}">
                <a16:creationId xmlns:a16="http://schemas.microsoft.com/office/drawing/2014/main" id="{331960D1-2E18-74EA-5573-91DF9B8EF9C0}"/>
              </a:ext>
            </a:extLst>
          </p:cNvPr>
          <p:cNvSpPr/>
          <p:nvPr userDrawn="1"/>
        </p:nvSpPr>
        <p:spPr>
          <a:xfrm>
            <a:off x="4203700" y="0"/>
            <a:ext cx="6858000" cy="685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CF90DEEF-8729-FC24-EABC-3A18F2AC61DA}"/>
              </a:ext>
            </a:extLst>
          </p:cNvPr>
          <p:cNvSpPr/>
          <p:nvPr userDrawn="1"/>
        </p:nvSpPr>
        <p:spPr>
          <a:xfrm>
            <a:off x="0" y="0"/>
            <a:ext cx="76581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25D89A-74FB-4791-21C6-F25EDAFFBE40}"/>
              </a:ext>
            </a:extLst>
          </p:cNvPr>
          <p:cNvSpPr>
            <a:spLocks noGrp="1"/>
          </p:cNvSpPr>
          <p:nvPr>
            <p:ph type="title"/>
          </p:nvPr>
        </p:nvSpPr>
        <p:spPr>
          <a:xfrm>
            <a:off x="421341" y="394634"/>
            <a:ext cx="8557560" cy="704257"/>
          </a:xfrm>
        </p:spPr>
        <p:txBody>
          <a:bodyPr/>
          <a:lstStyle>
            <a:lvl1pPr>
              <a:defRPr sz="3600">
                <a:solidFill>
                  <a:schemeClr val="tx1"/>
                </a:solidFill>
              </a:defRPr>
            </a:lvl1pPr>
          </a:lstStyle>
          <a:p>
            <a:r>
              <a:rPr lang="en-US"/>
              <a:t>Click to edit Master title style</a:t>
            </a:r>
          </a:p>
        </p:txBody>
      </p:sp>
      <p:pic>
        <p:nvPicPr>
          <p:cNvPr id="15" name="Picture 14" descr="A blue and black sign&#10;&#10;Description automatically generated">
            <a:extLst>
              <a:ext uri="{FF2B5EF4-FFF2-40B4-BE49-F238E27FC236}">
                <a16:creationId xmlns:a16="http://schemas.microsoft.com/office/drawing/2014/main" id="{7B2E9339-617A-003C-CAD0-BF86223DCB15}"/>
              </a:ext>
            </a:extLst>
          </p:cNvPr>
          <p:cNvPicPr>
            <a:picLocks noChangeAspect="1"/>
          </p:cNvPicPr>
          <p:nvPr userDrawn="1"/>
        </p:nvPicPr>
        <p:blipFill>
          <a:blip r:embed="rId2"/>
          <a:stretch>
            <a:fillRect/>
          </a:stretch>
        </p:blipFill>
        <p:spPr>
          <a:xfrm>
            <a:off x="421341" y="6257418"/>
            <a:ext cx="2049345" cy="347250"/>
          </a:xfrm>
          <a:prstGeom prst="rect">
            <a:avLst/>
          </a:prstGeom>
        </p:spPr>
      </p:pic>
      <p:sp>
        <p:nvSpPr>
          <p:cNvPr id="16" name="TextBox 15">
            <a:extLst>
              <a:ext uri="{FF2B5EF4-FFF2-40B4-BE49-F238E27FC236}">
                <a16:creationId xmlns:a16="http://schemas.microsoft.com/office/drawing/2014/main" id="{AF20FF94-7A80-B6ED-EFA1-57A381E68CCD}"/>
              </a:ext>
            </a:extLst>
          </p:cNvPr>
          <p:cNvSpPr txBox="1"/>
          <p:nvPr userDrawn="1"/>
        </p:nvSpPr>
        <p:spPr>
          <a:xfrm>
            <a:off x="2735465" y="6261766"/>
            <a:ext cx="2605404" cy="338554"/>
          </a:xfrm>
          <a:prstGeom prst="rect">
            <a:avLst/>
          </a:prstGeom>
          <a:noFill/>
        </p:spPr>
        <p:txBody>
          <a:bodyPr wrap="square" rtlCol="0">
            <a:spAutoFit/>
          </a:bodyPr>
          <a:lstStyle/>
          <a:p>
            <a:r>
              <a:rPr lang="en-US" sz="800" b="0">
                <a:solidFill>
                  <a:schemeClr val="tx1"/>
                </a:solidFill>
                <a:latin typeface="Arial" panose="020B0604020202020204" pitchFamily="34" charset="0"/>
                <a:cs typeface="Arial" panose="020B0604020202020204" pitchFamily="34" charset="0"/>
              </a:rPr>
              <a:t>CONFIDENTIAL – </a:t>
            </a:r>
            <a:r>
              <a:rPr lang="en-US" sz="800">
                <a:solidFill>
                  <a:schemeClr val="tx1"/>
                </a:solidFill>
                <a:latin typeface="Arial" panose="020B0604020202020204" pitchFamily="34" charset="0"/>
                <a:cs typeface="Arial" panose="020B0604020202020204" pitchFamily="34" charset="0"/>
              </a:rPr>
              <a:t>Contains proprietary information. Not intended for external distribution.</a:t>
            </a:r>
          </a:p>
        </p:txBody>
      </p:sp>
    </p:spTree>
    <p:extLst>
      <p:ext uri="{BB962C8B-B14F-4D97-AF65-F5344CB8AC3E}">
        <p14:creationId xmlns:p14="http://schemas.microsoft.com/office/powerpoint/2010/main" val="73502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Placeholder 15">
            <a:extLst>
              <a:ext uri="{FF2B5EF4-FFF2-40B4-BE49-F238E27FC236}">
                <a16:creationId xmlns:a16="http://schemas.microsoft.com/office/drawing/2014/main" id="{BCF25F47-E9B6-1B4D-5C54-3447F075A1C5}"/>
              </a:ext>
            </a:extLst>
          </p:cNvPr>
          <p:cNvSpPr>
            <a:spLocks noGrp="1"/>
          </p:cNvSpPr>
          <p:nvPr>
            <p:ph type="title" hasCustomPrompt="1"/>
          </p:nvPr>
        </p:nvSpPr>
        <p:spPr>
          <a:xfrm>
            <a:off x="421340" y="394634"/>
            <a:ext cx="11344835" cy="704257"/>
          </a:xfrm>
          <a:prstGeom prst="rect">
            <a:avLst/>
          </a:prstGeom>
        </p:spPr>
        <p:txBody>
          <a:bodyPr vert="horz" lIns="91440" tIns="45720" rIns="91440" bIns="45720" rtlCol="0" anchor="t" anchorCtr="0">
            <a:noAutofit/>
          </a:bodyPr>
          <a:lstStyle>
            <a:lvl1pPr>
              <a:defRPr sz="3600"/>
            </a:lvl1pPr>
          </a:lstStyle>
          <a:p>
            <a:r>
              <a:rPr lang="en-US"/>
              <a:t>Title Placement</a:t>
            </a:r>
          </a:p>
        </p:txBody>
      </p:sp>
      <p:sp>
        <p:nvSpPr>
          <p:cNvPr id="6" name="Text Placeholder 17">
            <a:extLst>
              <a:ext uri="{FF2B5EF4-FFF2-40B4-BE49-F238E27FC236}">
                <a16:creationId xmlns:a16="http://schemas.microsoft.com/office/drawing/2014/main" id="{FF08CE58-E46C-6220-7A90-24B7B2882F3F}"/>
              </a:ext>
            </a:extLst>
          </p:cNvPr>
          <p:cNvSpPr>
            <a:spLocks noGrp="1"/>
          </p:cNvSpPr>
          <p:nvPr>
            <p:ph idx="10"/>
          </p:nvPr>
        </p:nvSpPr>
        <p:spPr>
          <a:xfrm>
            <a:off x="5053808" y="1317624"/>
            <a:ext cx="6721882" cy="4720103"/>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3863F1EC-CDB6-C9D3-2E44-8CCE09604DF1}"/>
              </a:ext>
            </a:extLst>
          </p:cNvPr>
          <p:cNvSpPr>
            <a:spLocks noGrp="1"/>
          </p:cNvSpPr>
          <p:nvPr>
            <p:ph sz="quarter" idx="12"/>
          </p:nvPr>
        </p:nvSpPr>
        <p:spPr>
          <a:xfrm>
            <a:off x="416310" y="1317160"/>
            <a:ext cx="3709603" cy="4720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69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9.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4349BFB-07B3-EA11-4543-6CAC15B93AB7}"/>
              </a:ext>
            </a:extLst>
          </p:cNvPr>
          <p:cNvGraphicFramePr>
            <a:graphicFrameLocks noChangeAspect="1"/>
          </p:cNvGraphicFramePr>
          <p:nvPr userDrawn="1">
            <p:custDataLst>
              <p:tags r:id="rId20"/>
            </p:custDataLst>
            <p:extLst>
              <p:ext uri="{D42A27DB-BD31-4B8C-83A1-F6EECF244321}">
                <p14:modId xmlns:p14="http://schemas.microsoft.com/office/powerpoint/2010/main" val="1728446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3" name="think-cell data - do not delete" hidden="1">
                        <a:extLst>
                          <a:ext uri="{FF2B5EF4-FFF2-40B4-BE49-F238E27FC236}">
                            <a16:creationId xmlns:a16="http://schemas.microsoft.com/office/drawing/2014/main" id="{F4349BFB-07B3-EA11-4543-6CAC15B93AB7}"/>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16" name="Title Placeholder 15">
            <a:extLst>
              <a:ext uri="{FF2B5EF4-FFF2-40B4-BE49-F238E27FC236}">
                <a16:creationId xmlns:a16="http://schemas.microsoft.com/office/drawing/2014/main" id="{0C7060C7-D55F-F1B1-7C98-6901EAC44D38}"/>
              </a:ext>
            </a:extLst>
          </p:cNvPr>
          <p:cNvSpPr>
            <a:spLocks noGrp="1"/>
          </p:cNvSpPr>
          <p:nvPr>
            <p:ph type="title"/>
          </p:nvPr>
        </p:nvSpPr>
        <p:spPr>
          <a:xfrm>
            <a:off x="421340" y="394634"/>
            <a:ext cx="11344835" cy="704257"/>
          </a:xfrm>
          <a:prstGeom prst="rect">
            <a:avLst/>
          </a:prstGeom>
        </p:spPr>
        <p:txBody>
          <a:bodyPr vert="horz" lIns="91440" tIns="45720" rIns="91440" bIns="45720" rtlCol="0" anchor="t" anchorCtr="0">
            <a:noAutofit/>
          </a:bodyPr>
          <a:lstStyle/>
          <a:p>
            <a:r>
              <a:rPr lang="en-US"/>
              <a:t>Click to edit Master title style</a:t>
            </a:r>
          </a:p>
        </p:txBody>
      </p:sp>
      <p:sp>
        <p:nvSpPr>
          <p:cNvPr id="17" name="Text Placeholder 16">
            <a:extLst>
              <a:ext uri="{FF2B5EF4-FFF2-40B4-BE49-F238E27FC236}">
                <a16:creationId xmlns:a16="http://schemas.microsoft.com/office/drawing/2014/main" id="{4AA535E7-42A0-3B4C-C480-9B675B6999BA}"/>
              </a:ext>
            </a:extLst>
          </p:cNvPr>
          <p:cNvSpPr>
            <a:spLocks noGrp="1"/>
          </p:cNvSpPr>
          <p:nvPr>
            <p:ph type="body" idx="1"/>
          </p:nvPr>
        </p:nvSpPr>
        <p:spPr>
          <a:xfrm>
            <a:off x="421340" y="1402567"/>
            <a:ext cx="11344835"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DD94391-93AF-F473-B2A9-1F8322983CED}"/>
              </a:ext>
            </a:extLst>
          </p:cNvPr>
          <p:cNvSpPr txBox="1"/>
          <p:nvPr userDrawn="1"/>
        </p:nvSpPr>
        <p:spPr>
          <a:xfrm>
            <a:off x="11595295" y="6354099"/>
            <a:ext cx="341760" cy="246221"/>
          </a:xfrm>
          <a:prstGeom prst="rect">
            <a:avLst/>
          </a:prstGeom>
          <a:noFill/>
        </p:spPr>
        <p:txBody>
          <a:bodyPr wrap="none" rtlCol="0">
            <a:spAutoFit/>
          </a:bodyPr>
          <a:lstStyle/>
          <a:p>
            <a:fld id="{6A63AF19-6634-4843-A9EE-3D2E6FC63B6A}" type="slidenum">
              <a:rPr lang="en-US" sz="1000" smtClean="0"/>
              <a:pPr/>
              <a:t>‹#›</a:t>
            </a:fld>
            <a:endParaRPr lang="en-US" sz="1000"/>
          </a:p>
        </p:txBody>
      </p:sp>
      <p:pic>
        <p:nvPicPr>
          <p:cNvPr id="4" name="Picture 3" descr="A blue and black sign&#10;&#10;Description automatically generated">
            <a:extLst>
              <a:ext uri="{FF2B5EF4-FFF2-40B4-BE49-F238E27FC236}">
                <a16:creationId xmlns:a16="http://schemas.microsoft.com/office/drawing/2014/main" id="{BB33D2F9-A733-9E07-7AAF-6F967AF5BF1F}"/>
              </a:ext>
            </a:extLst>
          </p:cNvPr>
          <p:cNvPicPr>
            <a:picLocks noChangeAspect="1"/>
          </p:cNvPicPr>
          <p:nvPr userDrawn="1"/>
        </p:nvPicPr>
        <p:blipFill>
          <a:blip r:embed="rId23"/>
          <a:stretch>
            <a:fillRect/>
          </a:stretch>
        </p:blipFill>
        <p:spPr>
          <a:xfrm>
            <a:off x="421341" y="6257418"/>
            <a:ext cx="2049345" cy="347250"/>
          </a:xfrm>
          <a:prstGeom prst="rect">
            <a:avLst/>
          </a:prstGeom>
        </p:spPr>
      </p:pic>
      <p:sp>
        <p:nvSpPr>
          <p:cNvPr id="5" name="TextBox 4">
            <a:extLst>
              <a:ext uri="{FF2B5EF4-FFF2-40B4-BE49-F238E27FC236}">
                <a16:creationId xmlns:a16="http://schemas.microsoft.com/office/drawing/2014/main" id="{BEE983B1-87A9-AF4B-A155-C7BBBFD5FEB4}"/>
              </a:ext>
            </a:extLst>
          </p:cNvPr>
          <p:cNvSpPr txBox="1"/>
          <p:nvPr userDrawn="1"/>
        </p:nvSpPr>
        <p:spPr>
          <a:xfrm>
            <a:off x="2735465" y="6261766"/>
            <a:ext cx="2605404" cy="338554"/>
          </a:xfrm>
          <a:prstGeom prst="rect">
            <a:avLst/>
          </a:prstGeom>
          <a:noFill/>
        </p:spPr>
        <p:txBody>
          <a:bodyPr wrap="square" rtlCol="0">
            <a:spAutoFit/>
          </a:bodyPr>
          <a:lstStyle/>
          <a:p>
            <a:r>
              <a:rPr lang="en-US" sz="800" b="0">
                <a:solidFill>
                  <a:schemeClr val="tx1"/>
                </a:solidFill>
                <a:latin typeface="Arial" panose="020B0604020202020204" pitchFamily="34" charset="0"/>
                <a:cs typeface="Arial" panose="020B0604020202020204" pitchFamily="34" charset="0"/>
              </a:rPr>
              <a:t>CONFIDENTIAL – </a:t>
            </a:r>
            <a:r>
              <a:rPr lang="en-US" sz="800">
                <a:solidFill>
                  <a:schemeClr val="tx1"/>
                </a:solidFill>
                <a:latin typeface="Arial" panose="020B0604020202020204" pitchFamily="34" charset="0"/>
                <a:cs typeface="Arial" panose="020B0604020202020204" pitchFamily="34" charset="0"/>
              </a:rPr>
              <a:t>Contains proprietary information. Not intended for external distribution.</a:t>
            </a:r>
          </a:p>
        </p:txBody>
      </p:sp>
    </p:spTree>
    <p:extLst>
      <p:ext uri="{BB962C8B-B14F-4D97-AF65-F5344CB8AC3E}">
        <p14:creationId xmlns:p14="http://schemas.microsoft.com/office/powerpoint/2010/main" val="4006782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02" r:id="rId16"/>
    <p:sldLayoutId id="2147483718" r:id="rId17"/>
    <p:sldLayoutId id="2147483719" r:id="rId18"/>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096594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746C8F-73C0-2CAD-6B87-3C2CE294883E}"/>
              </a:ext>
            </a:extLst>
          </p:cNvPr>
          <p:cNvSpPr>
            <a:spLocks noGrp="1"/>
          </p:cNvSpPr>
          <p:nvPr>
            <p:ph type="body" sz="quarter" idx="10"/>
          </p:nvPr>
        </p:nvSpPr>
        <p:spPr>
          <a:xfrm>
            <a:off x="250192" y="2138344"/>
            <a:ext cx="10378464" cy="1370636"/>
          </a:xfrm>
        </p:spPr>
        <p:txBody>
          <a:bodyPr/>
          <a:lstStyle/>
          <a:p>
            <a:r>
              <a:rPr lang="en-US" dirty="0">
                <a:latin typeface="Calibri" panose="020F0502020204030204" pitchFamily="34" charset="0"/>
                <a:cs typeface="Calibri" panose="020F0502020204030204" pitchFamily="34" charset="0"/>
              </a:rPr>
              <a:t>Advances in the Treatment of </a:t>
            </a:r>
          </a:p>
          <a:p>
            <a:r>
              <a:rPr lang="en-US" dirty="0">
                <a:latin typeface="Calibri" panose="020F0502020204030204" pitchFamily="34" charset="0"/>
                <a:cs typeface="Calibri" panose="020F0502020204030204" pitchFamily="34" charset="0"/>
              </a:rPr>
              <a:t>Small-Cell Lung Cancer</a:t>
            </a:r>
          </a:p>
        </p:txBody>
      </p:sp>
      <p:sp>
        <p:nvSpPr>
          <p:cNvPr id="4" name="Text Placeholder 3">
            <a:extLst>
              <a:ext uri="{FF2B5EF4-FFF2-40B4-BE49-F238E27FC236}">
                <a16:creationId xmlns:a16="http://schemas.microsoft.com/office/drawing/2014/main" id="{25BD9A8D-42AC-F8FB-78AD-3805B291CFDF}"/>
              </a:ext>
            </a:extLst>
          </p:cNvPr>
          <p:cNvSpPr>
            <a:spLocks noGrp="1"/>
          </p:cNvSpPr>
          <p:nvPr>
            <p:ph type="body" sz="quarter" idx="12"/>
          </p:nvPr>
        </p:nvSpPr>
        <p:spPr>
          <a:xfrm>
            <a:off x="337259" y="3595815"/>
            <a:ext cx="3666330" cy="329535"/>
          </a:xfrm>
        </p:spPr>
        <p:txBody>
          <a:bodyPr/>
          <a:lstStyle/>
          <a:p>
            <a:endParaRPr lang="en-US" dirty="0"/>
          </a:p>
          <a:p>
            <a:r>
              <a:rPr lang="en-US" sz="2800" b="1" dirty="0">
                <a:solidFill>
                  <a:srgbClr val="4A586D"/>
                </a:solidFill>
                <a:latin typeface="Calibri" panose="020F0502020204030204" pitchFamily="34" charset="0"/>
                <a:cs typeface="Calibri" panose="020F0502020204030204" pitchFamily="34" charset="0"/>
              </a:rPr>
              <a:t>David R. </a:t>
            </a:r>
            <a:r>
              <a:rPr lang="en-US" sz="2800" b="1" dirty="0" err="1">
                <a:solidFill>
                  <a:srgbClr val="4A586D"/>
                </a:solidFill>
                <a:latin typeface="Calibri" panose="020F0502020204030204" pitchFamily="34" charset="0"/>
                <a:cs typeface="Calibri" panose="020F0502020204030204" pitchFamily="34" charset="0"/>
              </a:rPr>
              <a:t>Spigel</a:t>
            </a:r>
            <a:r>
              <a:rPr lang="en-US" sz="2800" b="1" dirty="0">
                <a:solidFill>
                  <a:srgbClr val="4A586D"/>
                </a:solidFill>
                <a:latin typeface="Calibri" panose="020F0502020204030204" pitchFamily="34" charset="0"/>
                <a:cs typeface="Calibri" panose="020F0502020204030204" pitchFamily="34" charset="0"/>
              </a:rPr>
              <a:t>, M.D.</a:t>
            </a:r>
          </a:p>
          <a:p>
            <a:r>
              <a:rPr lang="en-US" sz="2000" b="1" dirty="0">
                <a:solidFill>
                  <a:srgbClr val="4A586D"/>
                </a:solidFill>
                <a:latin typeface="Calibri" panose="020F0502020204030204" pitchFamily="34" charset="0"/>
                <a:cs typeface="Calibri" panose="020F0502020204030204" pitchFamily="34" charset="0"/>
              </a:rPr>
              <a:t>Sarah Cannon Research Institute</a:t>
            </a:r>
          </a:p>
          <a:p>
            <a:r>
              <a:rPr lang="en-US" sz="1800" b="1" dirty="0">
                <a:solidFill>
                  <a:srgbClr val="4A586D"/>
                </a:solidFill>
                <a:latin typeface="Calibri" panose="020F0502020204030204" pitchFamily="34" charset="0"/>
                <a:cs typeface="Calibri" panose="020F0502020204030204" pitchFamily="34" charset="0"/>
              </a:rPr>
              <a:t>January 2026</a:t>
            </a:r>
          </a:p>
        </p:txBody>
      </p:sp>
    </p:spTree>
    <p:extLst>
      <p:ext uri="{BB962C8B-B14F-4D97-AF65-F5344CB8AC3E}">
        <p14:creationId xmlns:p14="http://schemas.microsoft.com/office/powerpoint/2010/main" val="721735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7769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a:latin typeface="Calibri" panose="020F0502020204030204" pitchFamily="34" charset="0"/>
                <a:cs typeface="Calibri" panose="020F0502020204030204" pitchFamily="34" charset="0"/>
              </a:rPr>
              <a:t>ADRIATIC OS</a:t>
            </a:r>
          </a:p>
        </p:txBody>
      </p:sp>
      <p:sp>
        <p:nvSpPr>
          <p:cNvPr id="5124" name="Text Box 4"/>
          <p:cNvSpPr txBox="1">
            <a:spLocks noChangeArrowheads="1"/>
          </p:cNvSpPr>
          <p:nvPr/>
        </p:nvSpPr>
        <p:spPr bwMode="auto">
          <a:xfrm>
            <a:off x="4183222" y="5972308"/>
            <a:ext cx="3805397"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Cheng Y et al. N Engl J Med2024;391:1313-1327</a:t>
            </a:r>
            <a:endParaRPr lang="en-GB" sz="1089" b="1" dirty="0">
              <a:solidFill>
                <a:srgbClr val="FFFFFF"/>
              </a:solidFill>
              <a:latin typeface="Arial" charset="0"/>
            </a:endParaRPr>
          </a:p>
        </p:txBody>
      </p:sp>
      <p:sp>
        <p:nvSpPr>
          <p:cNvPr id="2" name="TextBox 1">
            <a:extLst>
              <a:ext uri="{FF2B5EF4-FFF2-40B4-BE49-F238E27FC236}">
                <a16:creationId xmlns:a16="http://schemas.microsoft.com/office/drawing/2014/main" id="{A3430FA0-8FA3-DB1A-8784-25A9DA07F577}"/>
              </a:ext>
            </a:extLst>
          </p:cNvPr>
          <p:cNvSpPr txBox="1"/>
          <p:nvPr/>
        </p:nvSpPr>
        <p:spPr>
          <a:xfrm>
            <a:off x="10089201" y="6337859"/>
            <a:ext cx="137313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Cheng, NEJM 2024</a:t>
            </a:r>
          </a:p>
        </p:txBody>
      </p:sp>
      <p:pic>
        <p:nvPicPr>
          <p:cNvPr id="3" name="Picture 2" descr="Image">
            <a:extLst>
              <a:ext uri="{FF2B5EF4-FFF2-40B4-BE49-F238E27FC236}">
                <a16:creationId xmlns:a16="http://schemas.microsoft.com/office/drawing/2014/main" id="{028BBFEB-7C48-A9C6-7CF1-C41FA0CBDD3E}"/>
              </a:ext>
            </a:extLst>
          </p:cNvPr>
          <p:cNvPicPr>
            <a:picLocks noChangeAspect="1"/>
          </p:cNvPicPr>
          <p:nvPr/>
        </p:nvPicPr>
        <p:blipFill>
          <a:blip r:embed="rId3" cstate="print"/>
          <a:srcRect b="68210"/>
          <a:stretch>
            <a:fillRect/>
          </a:stretch>
        </p:blipFill>
        <p:spPr>
          <a:xfrm>
            <a:off x="320792" y="1259484"/>
            <a:ext cx="11530255" cy="479412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ADRIATIC OS</a:t>
            </a:r>
          </a:p>
        </p:txBody>
      </p:sp>
      <p:pic>
        <p:nvPicPr>
          <p:cNvPr id="6" name="Picture 5" descr="Image"/>
          <p:cNvPicPr>
            <a:picLocks noChangeAspect="1"/>
          </p:cNvPicPr>
          <p:nvPr/>
        </p:nvPicPr>
        <p:blipFill>
          <a:blip r:embed="rId3" cstate="print"/>
          <a:srcRect t="31307"/>
          <a:stretch>
            <a:fillRect/>
          </a:stretch>
        </p:blipFill>
        <p:spPr>
          <a:xfrm>
            <a:off x="2697737" y="858910"/>
            <a:ext cx="6406506" cy="5755948"/>
          </a:xfrm>
          <a:prstGeom prst="rect">
            <a:avLst/>
          </a:prstGeom>
        </p:spPr>
      </p:pic>
      <p:sp>
        <p:nvSpPr>
          <p:cNvPr id="2" name="TextBox 1">
            <a:extLst>
              <a:ext uri="{FF2B5EF4-FFF2-40B4-BE49-F238E27FC236}">
                <a16:creationId xmlns:a16="http://schemas.microsoft.com/office/drawing/2014/main" id="{992AE762-D623-2710-4DA5-262CDDFD1FEC}"/>
              </a:ext>
            </a:extLst>
          </p:cNvPr>
          <p:cNvSpPr txBox="1"/>
          <p:nvPr/>
        </p:nvSpPr>
        <p:spPr>
          <a:xfrm>
            <a:off x="10089201" y="6337859"/>
            <a:ext cx="137313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Cheng, NEJM 2024</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3492-CF5A-9388-9686-A1E45B270FE2}"/>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CA3BA008-5C7A-55CA-740A-53B5455570E0}"/>
              </a:ext>
            </a:extLst>
          </p:cNvPr>
          <p:cNvSpPr txBox="1">
            <a:spLocks noChangeArrowheads="1"/>
          </p:cNvSpPr>
          <p:nvPr/>
        </p:nvSpPr>
        <p:spPr bwMode="auto">
          <a:xfrm>
            <a:off x="1848995" y="381641"/>
            <a:ext cx="8495452" cy="47769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a:latin typeface="Calibri" panose="020F0502020204030204" pitchFamily="34" charset="0"/>
                <a:cs typeface="Calibri" panose="020F0502020204030204" pitchFamily="34" charset="0"/>
              </a:rPr>
              <a:t>ADRIATIC PFS</a:t>
            </a:r>
          </a:p>
        </p:txBody>
      </p:sp>
      <p:sp>
        <p:nvSpPr>
          <p:cNvPr id="5124" name="Text Box 4">
            <a:extLst>
              <a:ext uri="{FF2B5EF4-FFF2-40B4-BE49-F238E27FC236}">
                <a16:creationId xmlns:a16="http://schemas.microsoft.com/office/drawing/2014/main" id="{B0084099-64F0-20E2-96CA-B3EE1FE88C05}"/>
              </a:ext>
            </a:extLst>
          </p:cNvPr>
          <p:cNvSpPr txBox="1">
            <a:spLocks noChangeArrowheads="1"/>
          </p:cNvSpPr>
          <p:nvPr/>
        </p:nvSpPr>
        <p:spPr bwMode="auto">
          <a:xfrm>
            <a:off x="4183222" y="5972308"/>
            <a:ext cx="3805397"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Cheng Y et al. N Engl J Med2024;391:1313-1327</a:t>
            </a:r>
            <a:endParaRPr lang="en-GB" sz="1089" b="1" dirty="0">
              <a:solidFill>
                <a:srgbClr val="FFFFFF"/>
              </a:solidFill>
              <a:latin typeface="Arial" charset="0"/>
            </a:endParaRPr>
          </a:p>
        </p:txBody>
      </p:sp>
      <p:pic>
        <p:nvPicPr>
          <p:cNvPr id="6" name="Picture 5" descr="Image">
            <a:extLst>
              <a:ext uri="{FF2B5EF4-FFF2-40B4-BE49-F238E27FC236}">
                <a16:creationId xmlns:a16="http://schemas.microsoft.com/office/drawing/2014/main" id="{8DE24B6D-8B90-D8F0-1155-7F3DA7012055}"/>
              </a:ext>
            </a:extLst>
          </p:cNvPr>
          <p:cNvPicPr>
            <a:picLocks noChangeAspect="1"/>
          </p:cNvPicPr>
          <p:nvPr/>
        </p:nvPicPr>
        <p:blipFill>
          <a:blip r:embed="rId3" cstate="print"/>
          <a:srcRect b="68161"/>
          <a:stretch>
            <a:fillRect/>
          </a:stretch>
        </p:blipFill>
        <p:spPr>
          <a:xfrm>
            <a:off x="523576" y="933218"/>
            <a:ext cx="11347452" cy="4725460"/>
          </a:xfrm>
          <a:prstGeom prst="rect">
            <a:avLst/>
          </a:prstGeom>
        </p:spPr>
      </p:pic>
      <p:sp>
        <p:nvSpPr>
          <p:cNvPr id="2" name="TextBox 1">
            <a:extLst>
              <a:ext uri="{FF2B5EF4-FFF2-40B4-BE49-F238E27FC236}">
                <a16:creationId xmlns:a16="http://schemas.microsoft.com/office/drawing/2014/main" id="{9ED2253F-6D08-6A45-C091-32845519C1D8}"/>
              </a:ext>
            </a:extLst>
          </p:cNvPr>
          <p:cNvSpPr txBox="1"/>
          <p:nvPr/>
        </p:nvSpPr>
        <p:spPr>
          <a:xfrm>
            <a:off x="10089201" y="6337859"/>
            <a:ext cx="137313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Cheng, NEJM 2024</a:t>
            </a:r>
          </a:p>
        </p:txBody>
      </p:sp>
    </p:spTree>
    <p:extLst>
      <p:ext uri="{BB962C8B-B14F-4D97-AF65-F5344CB8AC3E}">
        <p14:creationId xmlns:p14="http://schemas.microsoft.com/office/powerpoint/2010/main" val="4509647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8B4DE-D0E5-C543-ADEC-2141A2A05AD6}"/>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D21C7911-6E58-1D70-9DAB-0460595BBB5F}"/>
              </a:ext>
            </a:extLst>
          </p:cNvPr>
          <p:cNvSpPr txBox="1">
            <a:spLocks noChangeArrowheads="1"/>
          </p:cNvSpPr>
          <p:nvPr/>
        </p:nvSpPr>
        <p:spPr bwMode="auto">
          <a:xfrm>
            <a:off x="1848995" y="381641"/>
            <a:ext cx="8495452" cy="47769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a:latin typeface="Calibri" panose="020F0502020204030204" pitchFamily="34" charset="0"/>
                <a:cs typeface="Calibri" panose="020F0502020204030204" pitchFamily="34" charset="0"/>
              </a:rPr>
              <a:t>ADRIATIC PFS</a:t>
            </a:r>
          </a:p>
        </p:txBody>
      </p:sp>
      <p:sp>
        <p:nvSpPr>
          <p:cNvPr id="5124" name="Text Box 4">
            <a:extLst>
              <a:ext uri="{FF2B5EF4-FFF2-40B4-BE49-F238E27FC236}">
                <a16:creationId xmlns:a16="http://schemas.microsoft.com/office/drawing/2014/main" id="{F5483239-2EDE-2294-DE6A-70E7B24F8DC6}"/>
              </a:ext>
            </a:extLst>
          </p:cNvPr>
          <p:cNvSpPr txBox="1">
            <a:spLocks noChangeArrowheads="1"/>
          </p:cNvSpPr>
          <p:nvPr/>
        </p:nvSpPr>
        <p:spPr bwMode="auto">
          <a:xfrm>
            <a:off x="4183222" y="5972308"/>
            <a:ext cx="3805397"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Cheng Y et al. N Engl J Med2024;391:1313-1327</a:t>
            </a:r>
            <a:endParaRPr lang="en-GB" sz="1089" b="1" dirty="0">
              <a:solidFill>
                <a:srgbClr val="FFFFFF"/>
              </a:solidFill>
              <a:latin typeface="Arial" charset="0"/>
            </a:endParaRPr>
          </a:p>
        </p:txBody>
      </p:sp>
      <p:sp>
        <p:nvSpPr>
          <p:cNvPr id="2" name="TextBox 1">
            <a:extLst>
              <a:ext uri="{FF2B5EF4-FFF2-40B4-BE49-F238E27FC236}">
                <a16:creationId xmlns:a16="http://schemas.microsoft.com/office/drawing/2014/main" id="{0B0C54AC-FEB2-4865-E80E-FB29886295E2}"/>
              </a:ext>
            </a:extLst>
          </p:cNvPr>
          <p:cNvSpPr txBox="1"/>
          <p:nvPr/>
        </p:nvSpPr>
        <p:spPr>
          <a:xfrm>
            <a:off x="10089201" y="6337859"/>
            <a:ext cx="137313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Cheng, NEJM 2024</a:t>
            </a:r>
          </a:p>
        </p:txBody>
      </p:sp>
      <p:pic>
        <p:nvPicPr>
          <p:cNvPr id="3" name="Picture 2" descr="Image">
            <a:extLst>
              <a:ext uri="{FF2B5EF4-FFF2-40B4-BE49-F238E27FC236}">
                <a16:creationId xmlns:a16="http://schemas.microsoft.com/office/drawing/2014/main" id="{309D0DF3-A751-BAD4-8593-F78E49BB2D31}"/>
              </a:ext>
            </a:extLst>
          </p:cNvPr>
          <p:cNvPicPr>
            <a:picLocks noChangeAspect="1"/>
          </p:cNvPicPr>
          <p:nvPr/>
        </p:nvPicPr>
        <p:blipFill>
          <a:blip r:embed="rId3" cstate="print"/>
          <a:srcRect t="30775"/>
          <a:stretch>
            <a:fillRect/>
          </a:stretch>
        </p:blipFill>
        <p:spPr>
          <a:xfrm>
            <a:off x="2815106" y="859336"/>
            <a:ext cx="6561788" cy="5941165"/>
          </a:xfrm>
          <a:prstGeom prst="rect">
            <a:avLst/>
          </a:prstGeom>
        </p:spPr>
      </p:pic>
    </p:spTree>
    <p:extLst>
      <p:ext uri="{BB962C8B-B14F-4D97-AF65-F5344CB8AC3E}">
        <p14:creationId xmlns:p14="http://schemas.microsoft.com/office/powerpoint/2010/main" val="35787936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Adverse Events (Safety Population).</a:t>
            </a:r>
            <a:endParaRPr lang="en-GB" sz="2800" b="1" dirty="0">
              <a:latin typeface="Calibri" panose="020F0502020204030204" pitchFamily="34" charset="0"/>
              <a:cs typeface="Calibri" panose="020F0502020204030204" pitchFamily="34" charset="0"/>
            </a:endParaRPr>
          </a:p>
        </p:txBody>
      </p:sp>
      <p:sp>
        <p:nvSpPr>
          <p:cNvPr id="5124" name="Text Box 4"/>
          <p:cNvSpPr txBox="1">
            <a:spLocks noChangeArrowheads="1"/>
          </p:cNvSpPr>
          <p:nvPr/>
        </p:nvSpPr>
        <p:spPr bwMode="auto">
          <a:xfrm>
            <a:off x="4488962" y="5972308"/>
            <a:ext cx="3193916"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Cheng Y et al. N Engl J Med2024;391:1313-1327</a:t>
            </a:r>
            <a:endParaRPr lang="en-GB" sz="1089" b="1" dirty="0">
              <a:solidFill>
                <a:srgbClr val="FFFFFF"/>
              </a:solidFill>
              <a:latin typeface="Arial" charset="0"/>
            </a:endParaRPr>
          </a:p>
        </p:txBody>
      </p:sp>
      <p:pic>
        <p:nvPicPr>
          <p:cNvPr id="6" name="Picture 5" descr="Image"/>
          <p:cNvPicPr>
            <a:picLocks noChangeAspect="1"/>
          </p:cNvPicPr>
          <p:nvPr/>
        </p:nvPicPr>
        <p:blipFill>
          <a:blip r:embed="rId3" cstate="print"/>
          <a:srcRect l="1534" t="3301" r="3012" b="50168"/>
          <a:stretch>
            <a:fillRect/>
          </a:stretch>
        </p:blipFill>
        <p:spPr>
          <a:xfrm>
            <a:off x="2351273" y="901700"/>
            <a:ext cx="7580127" cy="5758052"/>
          </a:xfrm>
          <a:prstGeom prst="rect">
            <a:avLst/>
          </a:prstGeom>
        </p:spPr>
      </p:pic>
      <p:sp>
        <p:nvSpPr>
          <p:cNvPr id="2" name="TextBox 1">
            <a:extLst>
              <a:ext uri="{FF2B5EF4-FFF2-40B4-BE49-F238E27FC236}">
                <a16:creationId xmlns:a16="http://schemas.microsoft.com/office/drawing/2014/main" id="{61C60585-F06C-6ACB-A599-57E194AB0CE6}"/>
              </a:ext>
            </a:extLst>
          </p:cNvPr>
          <p:cNvSpPr txBox="1"/>
          <p:nvPr/>
        </p:nvSpPr>
        <p:spPr>
          <a:xfrm>
            <a:off x="10089201" y="6337859"/>
            <a:ext cx="137313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Cheng, NEJM 2024</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D42B-1D64-3919-F11F-316BE3172F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152E11-495A-2338-B827-171261FF6432}"/>
              </a:ext>
            </a:extLst>
          </p:cNvPr>
          <p:cNvSpPr>
            <a:spLocks noGrp="1"/>
          </p:cNvSpPr>
          <p:nvPr>
            <p:ph type="body" sz="quarter" idx="10"/>
          </p:nvPr>
        </p:nvSpPr>
        <p:spPr>
          <a:xfrm>
            <a:off x="401580" y="3751174"/>
            <a:ext cx="7632948" cy="1128075"/>
          </a:xfrm>
        </p:spPr>
        <p:txBody>
          <a:bodyPr/>
          <a:lstStyle/>
          <a:p>
            <a:r>
              <a:rPr lang="en-US" sz="4000" dirty="0">
                <a:solidFill>
                  <a:schemeClr val="tx2"/>
                </a:solidFill>
                <a:latin typeface="Calibri" panose="020F0502020204030204" pitchFamily="34" charset="0"/>
                <a:cs typeface="Calibri" panose="020F0502020204030204" pitchFamily="34" charset="0"/>
              </a:rPr>
              <a:t>ES-SCLC</a:t>
            </a:r>
          </a:p>
        </p:txBody>
      </p:sp>
      <p:sp>
        <p:nvSpPr>
          <p:cNvPr id="4" name="TextBox 3">
            <a:extLst>
              <a:ext uri="{FF2B5EF4-FFF2-40B4-BE49-F238E27FC236}">
                <a16:creationId xmlns:a16="http://schemas.microsoft.com/office/drawing/2014/main" id="{8128FCEE-2344-6895-982D-4965BF508330}"/>
              </a:ext>
            </a:extLst>
          </p:cNvPr>
          <p:cNvSpPr txBox="1"/>
          <p:nvPr/>
        </p:nvSpPr>
        <p:spPr>
          <a:xfrm>
            <a:off x="-1389888" y="-168249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82561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9DE0-06E4-A886-97AD-F3D38D497BED}"/>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CBDD59C7-B001-620B-60EF-387A8A51FF99}"/>
              </a:ext>
            </a:extLst>
          </p:cNvPr>
          <p:cNvSpPr txBox="1">
            <a:spLocks noChangeArrowheads="1"/>
          </p:cNvSpPr>
          <p:nvPr/>
        </p:nvSpPr>
        <p:spPr bwMode="auto">
          <a:xfrm>
            <a:off x="1848995" y="381641"/>
            <a:ext cx="8495452" cy="835870"/>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IMpower</a:t>
            </a:r>
            <a:r>
              <a:rPr lang="en-GB" sz="2800" b="1" dirty="0">
                <a:latin typeface="Calibri" panose="020F0502020204030204" pitchFamily="34" charset="0"/>
                <a:cs typeface="Calibri" panose="020F0502020204030204" pitchFamily="34" charset="0"/>
              </a:rPr>
              <a:t> 133 OS:  Chemotherapy +/- Atezolizumab </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in First-Line ES-SCLC</a:t>
            </a:r>
          </a:p>
        </p:txBody>
      </p:sp>
      <p:pic>
        <p:nvPicPr>
          <p:cNvPr id="6" name="Picture 5" descr="Image">
            <a:extLst>
              <a:ext uri="{FF2B5EF4-FFF2-40B4-BE49-F238E27FC236}">
                <a16:creationId xmlns:a16="http://schemas.microsoft.com/office/drawing/2014/main" id="{5282F4FF-A667-6F08-CCE1-FF0B23910859}"/>
              </a:ext>
            </a:extLst>
          </p:cNvPr>
          <p:cNvPicPr>
            <a:picLocks noChangeAspect="1"/>
          </p:cNvPicPr>
          <p:nvPr/>
        </p:nvPicPr>
        <p:blipFill>
          <a:blip r:embed="rId3" cstate="print"/>
          <a:srcRect b="66951"/>
          <a:stretch>
            <a:fillRect/>
          </a:stretch>
        </p:blipFill>
        <p:spPr>
          <a:xfrm>
            <a:off x="1256249" y="1217511"/>
            <a:ext cx="9868951" cy="4989258"/>
          </a:xfrm>
          <a:prstGeom prst="rect">
            <a:avLst/>
          </a:prstGeom>
        </p:spPr>
      </p:pic>
      <p:sp>
        <p:nvSpPr>
          <p:cNvPr id="2" name="TextBox 1">
            <a:extLst>
              <a:ext uri="{FF2B5EF4-FFF2-40B4-BE49-F238E27FC236}">
                <a16:creationId xmlns:a16="http://schemas.microsoft.com/office/drawing/2014/main" id="{0C71A2A9-A790-F494-BFAC-D7FF0E05B658}"/>
              </a:ext>
            </a:extLst>
          </p:cNvPr>
          <p:cNvSpPr txBox="1"/>
          <p:nvPr/>
        </p:nvSpPr>
        <p:spPr>
          <a:xfrm>
            <a:off x="10089201" y="6337859"/>
            <a:ext cx="129073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Horn, NEJM 2018</a:t>
            </a:r>
          </a:p>
        </p:txBody>
      </p:sp>
    </p:spTree>
    <p:extLst>
      <p:ext uri="{BB962C8B-B14F-4D97-AF65-F5344CB8AC3E}">
        <p14:creationId xmlns:p14="http://schemas.microsoft.com/office/powerpoint/2010/main" val="12004080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IMpower</a:t>
            </a:r>
            <a:r>
              <a:rPr lang="en-GB" sz="2800" b="1" dirty="0">
                <a:latin typeface="Calibri" panose="020F0502020204030204" pitchFamily="34" charset="0"/>
                <a:cs typeface="Calibri" panose="020F0502020204030204" pitchFamily="34" charset="0"/>
              </a:rPr>
              <a:t> 133 PFS</a:t>
            </a:r>
          </a:p>
        </p:txBody>
      </p:sp>
      <p:pic>
        <p:nvPicPr>
          <p:cNvPr id="6" name="Picture 5" descr="Image"/>
          <p:cNvPicPr>
            <a:picLocks noChangeAspect="1"/>
          </p:cNvPicPr>
          <p:nvPr/>
        </p:nvPicPr>
        <p:blipFill>
          <a:blip r:embed="rId3" cstate="print"/>
          <a:srcRect t="32028" b="34800"/>
          <a:stretch>
            <a:fillRect/>
          </a:stretch>
        </p:blipFill>
        <p:spPr>
          <a:xfrm>
            <a:off x="1243594" y="799576"/>
            <a:ext cx="10136345" cy="5143499"/>
          </a:xfrm>
          <a:prstGeom prst="rect">
            <a:avLst/>
          </a:prstGeom>
        </p:spPr>
      </p:pic>
      <p:sp>
        <p:nvSpPr>
          <p:cNvPr id="2" name="TextBox 1">
            <a:extLst>
              <a:ext uri="{FF2B5EF4-FFF2-40B4-BE49-F238E27FC236}">
                <a16:creationId xmlns:a16="http://schemas.microsoft.com/office/drawing/2014/main" id="{5926CECD-E411-C630-9D97-F5D187DA71D7}"/>
              </a:ext>
            </a:extLst>
          </p:cNvPr>
          <p:cNvSpPr txBox="1"/>
          <p:nvPr/>
        </p:nvSpPr>
        <p:spPr>
          <a:xfrm>
            <a:off x="10089201" y="6337859"/>
            <a:ext cx="129073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Horn, NEJM 2018</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E5D8E-C9C1-FD88-6509-EE4B9CF1F464}"/>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4A9079E4-F3CA-B98C-E85D-B35175F2BBCB}"/>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IMpower</a:t>
            </a:r>
            <a:r>
              <a:rPr lang="en-GB" sz="2800" b="1" dirty="0">
                <a:latin typeface="Calibri" panose="020F0502020204030204" pitchFamily="34" charset="0"/>
                <a:cs typeface="Calibri" panose="020F0502020204030204" pitchFamily="34" charset="0"/>
              </a:rPr>
              <a:t> 133 OS</a:t>
            </a:r>
          </a:p>
        </p:txBody>
      </p:sp>
      <p:pic>
        <p:nvPicPr>
          <p:cNvPr id="6" name="Picture 5" descr="Image">
            <a:extLst>
              <a:ext uri="{FF2B5EF4-FFF2-40B4-BE49-F238E27FC236}">
                <a16:creationId xmlns:a16="http://schemas.microsoft.com/office/drawing/2014/main" id="{AB9E0A88-3B90-64E5-EF37-C27FA2999916}"/>
              </a:ext>
            </a:extLst>
          </p:cNvPr>
          <p:cNvPicPr>
            <a:picLocks noChangeAspect="1"/>
          </p:cNvPicPr>
          <p:nvPr/>
        </p:nvPicPr>
        <p:blipFill>
          <a:blip r:embed="rId3" cstate="print"/>
          <a:srcRect t="64944"/>
          <a:stretch>
            <a:fillRect/>
          </a:stretch>
        </p:blipFill>
        <p:spPr>
          <a:xfrm>
            <a:off x="1221860" y="1032609"/>
            <a:ext cx="9446140" cy="5065537"/>
          </a:xfrm>
          <a:prstGeom prst="rect">
            <a:avLst/>
          </a:prstGeom>
        </p:spPr>
      </p:pic>
      <p:sp>
        <p:nvSpPr>
          <p:cNvPr id="2" name="TextBox 1">
            <a:extLst>
              <a:ext uri="{FF2B5EF4-FFF2-40B4-BE49-F238E27FC236}">
                <a16:creationId xmlns:a16="http://schemas.microsoft.com/office/drawing/2014/main" id="{E4B87080-7982-F76C-B344-08D798858C59}"/>
              </a:ext>
            </a:extLst>
          </p:cNvPr>
          <p:cNvSpPr txBox="1"/>
          <p:nvPr/>
        </p:nvSpPr>
        <p:spPr>
          <a:xfrm>
            <a:off x="10089201" y="6337859"/>
            <a:ext cx="129073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Horn, NEJM 2018</a:t>
            </a:r>
          </a:p>
        </p:txBody>
      </p:sp>
    </p:spTree>
    <p:extLst>
      <p:ext uri="{BB962C8B-B14F-4D97-AF65-F5344CB8AC3E}">
        <p14:creationId xmlns:p14="http://schemas.microsoft.com/office/powerpoint/2010/main" val="23838011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82ED-F3E3-3DAA-55BF-06B70D3D7B3A}"/>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50D3D657-B641-CE68-059C-786F0312E308}"/>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IMpower</a:t>
            </a:r>
            <a:r>
              <a:rPr lang="en-GB" sz="2800" b="1" dirty="0">
                <a:latin typeface="Calibri" panose="020F0502020204030204" pitchFamily="34" charset="0"/>
                <a:cs typeface="Calibri" panose="020F0502020204030204" pitchFamily="34" charset="0"/>
              </a:rPr>
              <a:t> 133 ORR</a:t>
            </a:r>
          </a:p>
        </p:txBody>
      </p:sp>
      <p:sp>
        <p:nvSpPr>
          <p:cNvPr id="2" name="TextBox 1">
            <a:extLst>
              <a:ext uri="{FF2B5EF4-FFF2-40B4-BE49-F238E27FC236}">
                <a16:creationId xmlns:a16="http://schemas.microsoft.com/office/drawing/2014/main" id="{8C1B52F8-AA15-35FF-A192-0A78E7322AC3}"/>
              </a:ext>
            </a:extLst>
          </p:cNvPr>
          <p:cNvSpPr txBox="1"/>
          <p:nvPr/>
        </p:nvSpPr>
        <p:spPr>
          <a:xfrm>
            <a:off x="10089201" y="6337859"/>
            <a:ext cx="129073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Horn, NEJM 2018</a:t>
            </a:r>
          </a:p>
        </p:txBody>
      </p:sp>
      <p:pic>
        <p:nvPicPr>
          <p:cNvPr id="3" name="Picture 2" descr="Image">
            <a:extLst>
              <a:ext uri="{FF2B5EF4-FFF2-40B4-BE49-F238E27FC236}">
                <a16:creationId xmlns:a16="http://schemas.microsoft.com/office/drawing/2014/main" id="{33003B1B-B6F9-0CA8-3E63-DC99B3DF08A0}"/>
              </a:ext>
            </a:extLst>
          </p:cNvPr>
          <p:cNvPicPr>
            <a:picLocks noChangeAspect="1"/>
          </p:cNvPicPr>
          <p:nvPr/>
        </p:nvPicPr>
        <p:blipFill>
          <a:blip r:embed="rId3" cstate="print"/>
          <a:srcRect b="37101"/>
          <a:stretch>
            <a:fillRect/>
          </a:stretch>
        </p:blipFill>
        <p:spPr>
          <a:xfrm>
            <a:off x="877292" y="1454099"/>
            <a:ext cx="10621609" cy="3949801"/>
          </a:xfrm>
          <a:prstGeom prst="rect">
            <a:avLst/>
          </a:prstGeom>
        </p:spPr>
      </p:pic>
    </p:spTree>
    <p:extLst>
      <p:ext uri="{BB962C8B-B14F-4D97-AF65-F5344CB8AC3E}">
        <p14:creationId xmlns:p14="http://schemas.microsoft.com/office/powerpoint/2010/main" val="13971559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193C-E885-FF41-A56B-40AA5A75BC35}"/>
              </a:ext>
            </a:extLst>
          </p:cNvPr>
          <p:cNvSpPr>
            <a:spLocks noGrp="1"/>
          </p:cNvSpPr>
          <p:nvPr>
            <p:ph type="title"/>
          </p:nvPr>
        </p:nvSpPr>
        <p:spPr/>
        <p:txBody>
          <a:bodyPr>
            <a:normAutofit/>
          </a:bodyPr>
          <a:lstStyle/>
          <a:p>
            <a:pPr algn="ctr"/>
            <a:r>
              <a:rPr lang="en-US" sz="3200" b="1" dirty="0">
                <a:latin typeface="Calibri" panose="020F0502020204030204" pitchFamily="34" charset="0"/>
                <a:cs typeface="Calibri" panose="020F0502020204030204" pitchFamily="34" charset="0"/>
              </a:rPr>
              <a:t>Disclosures</a:t>
            </a:r>
          </a:p>
        </p:txBody>
      </p:sp>
      <p:sp>
        <p:nvSpPr>
          <p:cNvPr id="3" name="Content Placeholder 2">
            <a:extLst>
              <a:ext uri="{FF2B5EF4-FFF2-40B4-BE49-F238E27FC236}">
                <a16:creationId xmlns:a16="http://schemas.microsoft.com/office/drawing/2014/main" id="{6E6ABC9F-987D-E84C-B22A-BD8C9CB28913}"/>
              </a:ext>
            </a:extLst>
          </p:cNvPr>
          <p:cNvSpPr>
            <a:spLocks noGrp="1"/>
          </p:cNvSpPr>
          <p:nvPr>
            <p:ph idx="1"/>
          </p:nvPr>
        </p:nvSpPr>
        <p:spPr>
          <a:xfrm>
            <a:off x="838200" y="1569987"/>
            <a:ext cx="10515600" cy="4351338"/>
          </a:xfrm>
        </p:spPr>
        <p:txBody>
          <a:bodyPr>
            <a:normAutofit fontScale="25000" lnSpcReduction="20000"/>
          </a:bodyPr>
          <a:lstStyle/>
          <a:p>
            <a:pPr>
              <a:lnSpc>
                <a:spcPct val="120000"/>
              </a:lnSpc>
            </a:pPr>
            <a:r>
              <a:rPr lang="en-US" sz="7200" b="1" dirty="0">
                <a:solidFill>
                  <a:srgbClr val="4A586D"/>
                </a:solidFill>
                <a:latin typeface="Calibri" panose="020F0502020204030204" pitchFamily="34" charset="0"/>
                <a:cs typeface="Calibri" panose="020F0502020204030204" pitchFamily="34" charset="0"/>
              </a:rPr>
              <a:t>Leadership </a:t>
            </a:r>
            <a:r>
              <a:rPr lang="en-US" sz="5600" dirty="0">
                <a:solidFill>
                  <a:srgbClr val="4A586D"/>
                </a:solidFill>
                <a:latin typeface="Calibri" panose="020F0502020204030204" pitchFamily="34" charset="0"/>
                <a:cs typeface="Calibri" panose="020F0502020204030204" pitchFamily="34" charset="0"/>
              </a:rPr>
              <a:t>(No Personal or Institutional Payment</a:t>
            </a:r>
            <a:r>
              <a:rPr lang="en-US" sz="5600" dirty="0">
                <a:latin typeface="Calibri" panose="020F0502020204030204" pitchFamily="34" charset="0"/>
                <a:cs typeface="Calibri" panose="020F0502020204030204" pitchFamily="34" charset="0"/>
              </a:rPr>
              <a:t>)</a:t>
            </a:r>
          </a:p>
          <a:p>
            <a:pPr marL="233363" indent="0">
              <a:lnSpc>
                <a:spcPct val="120000"/>
              </a:lnSpc>
              <a:buNone/>
            </a:pPr>
            <a:r>
              <a:rPr lang="en-US" sz="5600" dirty="0">
                <a:latin typeface="Calibri" panose="020F0502020204030204" pitchFamily="34" charset="0"/>
                <a:cs typeface="Calibri" panose="020F0502020204030204" pitchFamily="34" charset="0"/>
              </a:rPr>
              <a:t>ASCO NSCLC Guideline Committee Member</a:t>
            </a:r>
            <a:endParaRPr lang="en-US" sz="7200" b="1" dirty="0">
              <a:latin typeface="Calibri" panose="020F0502020204030204" pitchFamily="34" charset="0"/>
              <a:cs typeface="Calibri" panose="020F0502020204030204" pitchFamily="34" charset="0"/>
            </a:endParaRPr>
          </a:p>
          <a:p>
            <a:pPr>
              <a:lnSpc>
                <a:spcPct val="120000"/>
              </a:lnSpc>
            </a:pPr>
            <a:r>
              <a:rPr lang="en-US" sz="7200" b="1" dirty="0">
                <a:solidFill>
                  <a:srgbClr val="4A586D"/>
                </a:solidFill>
                <a:latin typeface="Calibri" panose="020F0502020204030204" pitchFamily="34" charset="0"/>
                <a:cs typeface="Calibri" panose="020F0502020204030204" pitchFamily="34" charset="0"/>
              </a:rPr>
              <a:t>Consulting </a:t>
            </a:r>
            <a:r>
              <a:rPr lang="en-US" sz="5600" dirty="0">
                <a:solidFill>
                  <a:srgbClr val="4A586D"/>
                </a:solidFill>
                <a:latin typeface="Calibri" panose="020F0502020204030204" pitchFamily="34" charset="0"/>
                <a:cs typeface="Calibri" panose="020F0502020204030204" pitchFamily="34" charset="0"/>
              </a:rPr>
              <a:t>(No Personal Payment; Payment to Sarah Cannon)</a:t>
            </a:r>
          </a:p>
          <a:p>
            <a:pPr marL="233363" indent="0">
              <a:lnSpc>
                <a:spcPct val="120000"/>
              </a:lnSpc>
              <a:buNone/>
            </a:pPr>
            <a:r>
              <a:rPr lang="en-US" sz="5600" dirty="0">
                <a:latin typeface="Calibri" panose="020F0502020204030204" pitchFamily="34" charset="0"/>
                <a:cs typeface="Calibri" panose="020F0502020204030204" pitchFamily="34" charset="0"/>
              </a:rPr>
              <a:t>Amgen, AstraZeneca, Bayer, Bristol-Myers Squibb, Celgene, Curio Science, Dracen Pharmaceuticals, EMD Serono, Evelo Biosciences, Exelixis, GlaxoSmithKline, Iksuda Therapeutics, Intellisphere, Illumina, Ipsen Biopharmaceuticals, Janssen, Jazz Pharmaceuticals, Lilly, Merck, Mirati, Molecular Templates, Nektar Therapeutics, Novartis, Novocure, Pfizer, Pharma Mar, Puma Biotechnology, Roche/Genentech, Sanofi-Aventis, Seattle Genetics, Takeda, TRIPTYCH Health Partners, TRM Oncology, Williams and Connolly LLP, Regeneron Pharmaceuticals </a:t>
            </a:r>
            <a:endParaRPr lang="en-US" sz="7200" b="1" dirty="0">
              <a:latin typeface="Calibri" panose="020F0502020204030204" pitchFamily="34" charset="0"/>
              <a:cs typeface="Calibri" panose="020F0502020204030204" pitchFamily="34" charset="0"/>
            </a:endParaRPr>
          </a:p>
          <a:p>
            <a:pPr>
              <a:lnSpc>
                <a:spcPct val="120000"/>
              </a:lnSpc>
            </a:pPr>
            <a:r>
              <a:rPr lang="en-US" sz="7200" b="1" dirty="0">
                <a:solidFill>
                  <a:srgbClr val="4A586D"/>
                </a:solidFill>
                <a:latin typeface="Calibri" panose="020F0502020204030204" pitchFamily="34" charset="0"/>
                <a:cs typeface="Calibri" panose="020F0502020204030204" pitchFamily="34" charset="0"/>
              </a:rPr>
              <a:t>Contracted Research</a:t>
            </a:r>
            <a:r>
              <a:rPr lang="en-US" sz="7200" dirty="0">
                <a:solidFill>
                  <a:srgbClr val="4A586D"/>
                </a:solidFill>
                <a:latin typeface="Calibri" panose="020F0502020204030204" pitchFamily="34" charset="0"/>
                <a:cs typeface="Calibri" panose="020F0502020204030204" pitchFamily="34" charset="0"/>
              </a:rPr>
              <a:t> </a:t>
            </a:r>
            <a:r>
              <a:rPr lang="en-US" sz="5600" dirty="0">
                <a:solidFill>
                  <a:srgbClr val="4A586D"/>
                </a:solidFill>
                <a:latin typeface="Calibri" panose="020F0502020204030204" pitchFamily="34" charset="0"/>
                <a:cs typeface="Calibri" panose="020F0502020204030204" pitchFamily="34" charset="0"/>
              </a:rPr>
              <a:t>(No Personal Payment; Payment to Sarah Cannon) </a:t>
            </a:r>
            <a:endParaRPr lang="en-US" sz="7200" dirty="0">
              <a:solidFill>
                <a:srgbClr val="4A586D"/>
              </a:solidFill>
              <a:latin typeface="Calibri" panose="020F0502020204030204" pitchFamily="34" charset="0"/>
              <a:cs typeface="Calibri" panose="020F0502020204030204" pitchFamily="34" charset="0"/>
            </a:endParaRPr>
          </a:p>
          <a:p>
            <a:pPr marL="233363" indent="0">
              <a:lnSpc>
                <a:spcPct val="120000"/>
              </a:lnSpc>
              <a:buNone/>
            </a:pPr>
            <a:r>
              <a:rPr lang="en-US" sz="5600" dirty="0">
                <a:latin typeface="Calibri" panose="020F0502020204030204" pitchFamily="34" charset="0"/>
                <a:cs typeface="Calibri" panose="020F0502020204030204" pitchFamily="34" charset="0"/>
              </a:rPr>
              <a:t>Aeglea Biotherapeutics, Astellas, AstraZeneca, BIND Therapeutics, Bristol-Myers Squibb, Calithera, Celgene, Celldex, Clovis, Daiichi Sankyo, Eisai, Elevation Oncology, Lilly, EMD Serono, G1 Therapeutics, Roche/Genentech, GlaxoSmithKline, GRAIL, ImClone Systems, ImmunoGen, Ipsen, Janssen, MedImmune, Merck, Molecular Partners, Nektar, Neon, Novartis, Novocure, Takeda, Tesaro, Transgene, UT Southwestern, Agios, Cyteir Therapeutics, Apollomics</a:t>
            </a:r>
          </a:p>
          <a:p>
            <a:endParaRPr lang="en-US"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77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E79FC-9183-D79A-0A80-513645356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89" y="1646533"/>
            <a:ext cx="10313211" cy="4325875"/>
          </a:xfrm>
          <a:prstGeom prst="rect">
            <a:avLst/>
          </a:prstGeom>
        </p:spPr>
      </p:pic>
      <p:sp>
        <p:nvSpPr>
          <p:cNvPr id="6" name="TextBox 5">
            <a:extLst>
              <a:ext uri="{FF2B5EF4-FFF2-40B4-BE49-F238E27FC236}">
                <a16:creationId xmlns:a16="http://schemas.microsoft.com/office/drawing/2014/main" id="{0137223F-CDBF-AA96-294B-6BEAE7186E69}"/>
              </a:ext>
            </a:extLst>
          </p:cNvPr>
          <p:cNvSpPr txBox="1"/>
          <p:nvPr/>
        </p:nvSpPr>
        <p:spPr>
          <a:xfrm>
            <a:off x="1168400" y="420664"/>
            <a:ext cx="9880600" cy="1346138"/>
          </a:xfrm>
          <a:prstGeom prst="rect">
            <a:avLst/>
          </a:prstGeom>
          <a:noFill/>
        </p:spPr>
        <p:txBody>
          <a:bodyPr wrap="square">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CASPIAN OS and PFS:  </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Chemotherapy + Durvalumab v. Chemotherapy </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in First-Line ES-SCLC</a:t>
            </a:r>
          </a:p>
        </p:txBody>
      </p:sp>
      <p:sp>
        <p:nvSpPr>
          <p:cNvPr id="7" name="TextBox 6">
            <a:extLst>
              <a:ext uri="{FF2B5EF4-FFF2-40B4-BE49-F238E27FC236}">
                <a16:creationId xmlns:a16="http://schemas.microsoft.com/office/drawing/2014/main" id="{AF20678D-3D68-AB7F-4113-4272DBD5092B}"/>
              </a:ext>
            </a:extLst>
          </p:cNvPr>
          <p:cNvSpPr txBox="1"/>
          <p:nvPr/>
        </p:nvSpPr>
        <p:spPr>
          <a:xfrm>
            <a:off x="10089201" y="6337859"/>
            <a:ext cx="1571905"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Paz-Ares, Lancet 2019</a:t>
            </a:r>
          </a:p>
        </p:txBody>
      </p:sp>
    </p:spTree>
    <p:extLst>
      <p:ext uri="{BB962C8B-B14F-4D97-AF65-F5344CB8AC3E}">
        <p14:creationId xmlns:p14="http://schemas.microsoft.com/office/powerpoint/2010/main" val="64085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84423-6445-D278-5590-93EEC91EDE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DF975A-4C89-03A2-3D15-29CC407B5418}"/>
              </a:ext>
            </a:extLst>
          </p:cNvPr>
          <p:cNvSpPr txBox="1"/>
          <p:nvPr/>
        </p:nvSpPr>
        <p:spPr>
          <a:xfrm>
            <a:off x="1168400" y="420664"/>
            <a:ext cx="9880600" cy="510268"/>
          </a:xfrm>
          <a:prstGeom prst="rect">
            <a:avLst/>
          </a:prstGeom>
          <a:noFill/>
        </p:spPr>
        <p:txBody>
          <a:bodyPr wrap="square">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CASPIAN OS  </a:t>
            </a:r>
          </a:p>
        </p:txBody>
      </p:sp>
      <p:sp>
        <p:nvSpPr>
          <p:cNvPr id="7" name="TextBox 6">
            <a:extLst>
              <a:ext uri="{FF2B5EF4-FFF2-40B4-BE49-F238E27FC236}">
                <a16:creationId xmlns:a16="http://schemas.microsoft.com/office/drawing/2014/main" id="{73F63A15-2F22-E205-9164-17DF93601874}"/>
              </a:ext>
            </a:extLst>
          </p:cNvPr>
          <p:cNvSpPr txBox="1"/>
          <p:nvPr/>
        </p:nvSpPr>
        <p:spPr>
          <a:xfrm>
            <a:off x="10089201" y="6337859"/>
            <a:ext cx="1571905"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Paz-Ares, Lancet 2019</a:t>
            </a:r>
          </a:p>
        </p:txBody>
      </p:sp>
      <p:pic>
        <p:nvPicPr>
          <p:cNvPr id="2" name="Picture 1">
            <a:extLst>
              <a:ext uri="{FF2B5EF4-FFF2-40B4-BE49-F238E27FC236}">
                <a16:creationId xmlns:a16="http://schemas.microsoft.com/office/drawing/2014/main" id="{404D53B3-9F3D-C015-73AB-01FD01B3B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0" y="930932"/>
            <a:ext cx="6617026" cy="5583564"/>
          </a:xfrm>
          <a:prstGeom prst="rect">
            <a:avLst/>
          </a:prstGeom>
        </p:spPr>
      </p:pic>
    </p:spTree>
    <p:extLst>
      <p:ext uri="{BB962C8B-B14F-4D97-AF65-F5344CB8AC3E}">
        <p14:creationId xmlns:p14="http://schemas.microsoft.com/office/powerpoint/2010/main" val="2249264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4CDA1-400D-248D-4426-295FFF28E5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90A7F9D-A328-382A-6DD5-06B1AA39F36E}"/>
              </a:ext>
            </a:extLst>
          </p:cNvPr>
          <p:cNvSpPr txBox="1"/>
          <p:nvPr/>
        </p:nvSpPr>
        <p:spPr>
          <a:xfrm>
            <a:off x="1168400" y="420664"/>
            <a:ext cx="9880600" cy="510268"/>
          </a:xfrm>
          <a:prstGeom prst="rect">
            <a:avLst/>
          </a:prstGeom>
          <a:noFill/>
        </p:spPr>
        <p:txBody>
          <a:bodyPr wrap="square">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CASPIAN ORR  </a:t>
            </a:r>
          </a:p>
        </p:txBody>
      </p:sp>
      <p:sp>
        <p:nvSpPr>
          <p:cNvPr id="7" name="TextBox 6">
            <a:extLst>
              <a:ext uri="{FF2B5EF4-FFF2-40B4-BE49-F238E27FC236}">
                <a16:creationId xmlns:a16="http://schemas.microsoft.com/office/drawing/2014/main" id="{C2C12578-6A03-EB3D-87D4-C7E248A85CAC}"/>
              </a:ext>
            </a:extLst>
          </p:cNvPr>
          <p:cNvSpPr txBox="1"/>
          <p:nvPr/>
        </p:nvSpPr>
        <p:spPr>
          <a:xfrm>
            <a:off x="10089201" y="6337859"/>
            <a:ext cx="1571905"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Paz-Ares, Lancet 2019</a:t>
            </a:r>
          </a:p>
        </p:txBody>
      </p:sp>
      <p:pic>
        <p:nvPicPr>
          <p:cNvPr id="3" name="Picture 2">
            <a:extLst>
              <a:ext uri="{FF2B5EF4-FFF2-40B4-BE49-F238E27FC236}">
                <a16:creationId xmlns:a16="http://schemas.microsoft.com/office/drawing/2014/main" id="{AF204902-D003-7619-3CA3-A29B4726C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876" y="930932"/>
            <a:ext cx="5344424" cy="5683926"/>
          </a:xfrm>
          <a:prstGeom prst="rect">
            <a:avLst/>
          </a:prstGeom>
        </p:spPr>
      </p:pic>
    </p:spTree>
    <p:extLst>
      <p:ext uri="{BB962C8B-B14F-4D97-AF65-F5344CB8AC3E}">
        <p14:creationId xmlns:p14="http://schemas.microsoft.com/office/powerpoint/2010/main" val="2725830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48EE9-5335-90BB-9159-21276EC9020B}"/>
            </a:ext>
          </a:extLst>
        </p:cNvPr>
        <p:cNvGrpSpPr/>
        <p:nvPr/>
      </p:nvGrpSpPr>
      <p:grpSpPr>
        <a:xfrm>
          <a:off x="0" y="0"/>
          <a:ext cx="0" cy="0"/>
          <a:chOff x="0" y="0"/>
          <a:chExt cx="0" cy="0"/>
        </a:xfrm>
      </p:grpSpPr>
      <p:pic>
        <p:nvPicPr>
          <p:cNvPr id="3" name="Picture 2" descr="A screenshot of a medical information&#10;&#10;AI-generated content may be incorrect.">
            <a:extLst>
              <a:ext uri="{FF2B5EF4-FFF2-40B4-BE49-F238E27FC236}">
                <a16:creationId xmlns:a16="http://schemas.microsoft.com/office/drawing/2014/main" id="{191F6CD4-FD08-B679-3EE8-D6A6D6BAB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75"/>
            <a:ext cx="11709400" cy="6426964"/>
          </a:xfrm>
          <a:prstGeom prst="rect">
            <a:avLst/>
          </a:prstGeom>
        </p:spPr>
      </p:pic>
    </p:spTree>
    <p:extLst>
      <p:ext uri="{BB962C8B-B14F-4D97-AF65-F5344CB8AC3E}">
        <p14:creationId xmlns:p14="http://schemas.microsoft.com/office/powerpoint/2010/main" val="143270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FA11-5100-252B-FD2F-7647BD9D1E78}"/>
            </a:ext>
          </a:extLst>
        </p:cNvPr>
        <p:cNvGrpSpPr/>
        <p:nvPr/>
      </p:nvGrpSpPr>
      <p:grpSpPr>
        <a:xfrm>
          <a:off x="0" y="0"/>
          <a:ext cx="0" cy="0"/>
          <a:chOff x="0" y="0"/>
          <a:chExt cx="0" cy="0"/>
        </a:xfrm>
      </p:grpSpPr>
      <p:pic>
        <p:nvPicPr>
          <p:cNvPr id="5" name="Picture 4" descr="A diagram of a safety design&#10;&#10;AI-generated content may be incorrect.">
            <a:extLst>
              <a:ext uri="{FF2B5EF4-FFF2-40B4-BE49-F238E27FC236}">
                <a16:creationId xmlns:a16="http://schemas.microsoft.com/office/drawing/2014/main" id="{67ABCEAA-B63C-EF84-B8A2-C12ADB987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569700" cy="6467909"/>
          </a:xfrm>
          <a:prstGeom prst="rect">
            <a:avLst/>
          </a:prstGeom>
        </p:spPr>
      </p:pic>
    </p:spTree>
    <p:extLst>
      <p:ext uri="{BB962C8B-B14F-4D97-AF65-F5344CB8AC3E}">
        <p14:creationId xmlns:p14="http://schemas.microsoft.com/office/powerpoint/2010/main" val="4171771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0ADF-DDCC-13FF-576A-9EE7D7027853}"/>
            </a:ext>
          </a:extLst>
        </p:cNvPr>
        <p:cNvGrpSpPr/>
        <p:nvPr/>
      </p:nvGrpSpPr>
      <p:grpSpPr>
        <a:xfrm>
          <a:off x="0" y="0"/>
          <a:ext cx="0" cy="0"/>
          <a:chOff x="0" y="0"/>
          <a:chExt cx="0" cy="0"/>
        </a:xfrm>
      </p:grpSpPr>
      <p:pic>
        <p:nvPicPr>
          <p:cNvPr id="3" name="Picture 2" descr="A graph of a number of patients&#10;&#10;AI-generated content may be incorrect.">
            <a:extLst>
              <a:ext uri="{FF2B5EF4-FFF2-40B4-BE49-F238E27FC236}">
                <a16:creationId xmlns:a16="http://schemas.microsoft.com/office/drawing/2014/main" id="{021FBA12-E39E-896E-FE9C-B72C3C194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0"/>
            <a:ext cx="11633200" cy="6483084"/>
          </a:xfrm>
          <a:prstGeom prst="rect">
            <a:avLst/>
          </a:prstGeom>
        </p:spPr>
      </p:pic>
    </p:spTree>
    <p:extLst>
      <p:ext uri="{BB962C8B-B14F-4D97-AF65-F5344CB8AC3E}">
        <p14:creationId xmlns:p14="http://schemas.microsoft.com/office/powerpoint/2010/main" val="1365283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BC31-7B7B-18E1-8966-58E8B32F00CA}"/>
            </a:ext>
          </a:extLst>
        </p:cNvPr>
        <p:cNvGrpSpPr/>
        <p:nvPr/>
      </p:nvGrpSpPr>
      <p:grpSpPr>
        <a:xfrm>
          <a:off x="0" y="0"/>
          <a:ext cx="0" cy="0"/>
          <a:chOff x="0" y="0"/>
          <a:chExt cx="0" cy="0"/>
        </a:xfrm>
      </p:grpSpPr>
      <p:pic>
        <p:nvPicPr>
          <p:cNvPr id="5" name="Picture 4" descr="A close-up of a graph&#10;&#10;AI-generated content may be incorrect.">
            <a:extLst>
              <a:ext uri="{FF2B5EF4-FFF2-40B4-BE49-F238E27FC236}">
                <a16:creationId xmlns:a16="http://schemas.microsoft.com/office/drawing/2014/main" id="{356E25A4-B870-80CC-04EF-AFC288C58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 y="38100"/>
            <a:ext cx="11614150" cy="6507823"/>
          </a:xfrm>
          <a:prstGeom prst="rect">
            <a:avLst/>
          </a:prstGeom>
        </p:spPr>
      </p:pic>
    </p:spTree>
    <p:extLst>
      <p:ext uri="{BB962C8B-B14F-4D97-AF65-F5344CB8AC3E}">
        <p14:creationId xmlns:p14="http://schemas.microsoft.com/office/powerpoint/2010/main" val="4169845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17B3-DBFB-0134-1CB4-61F0BF345553}"/>
            </a:ext>
          </a:extLst>
        </p:cNvPr>
        <p:cNvGrpSpPr/>
        <p:nvPr/>
      </p:nvGrpSpPr>
      <p:grpSpPr>
        <a:xfrm>
          <a:off x="0" y="0"/>
          <a:ext cx="0" cy="0"/>
          <a:chOff x="0" y="0"/>
          <a:chExt cx="0" cy="0"/>
        </a:xfrm>
      </p:grpSpPr>
      <p:pic>
        <p:nvPicPr>
          <p:cNvPr id="3" name="Picture 2" descr="A graph showing the amount of blood in the blood&#10;&#10;AI-generated content may be incorrect.">
            <a:extLst>
              <a:ext uri="{FF2B5EF4-FFF2-40B4-BE49-F238E27FC236}">
                <a16:creationId xmlns:a16="http://schemas.microsoft.com/office/drawing/2014/main" id="{7E7E9FE2-1E85-0AD6-D5BE-77BFE0F7D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25400"/>
            <a:ext cx="11391900" cy="6387090"/>
          </a:xfrm>
          <a:prstGeom prst="rect">
            <a:avLst/>
          </a:prstGeom>
        </p:spPr>
      </p:pic>
    </p:spTree>
    <p:extLst>
      <p:ext uri="{BB962C8B-B14F-4D97-AF65-F5344CB8AC3E}">
        <p14:creationId xmlns:p14="http://schemas.microsoft.com/office/powerpoint/2010/main" val="4232168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F43C-0152-C66D-17B2-12BE1F7DCB2E}"/>
            </a:ext>
          </a:extLst>
        </p:cNvPr>
        <p:cNvGrpSpPr/>
        <p:nvPr/>
      </p:nvGrpSpPr>
      <p:grpSpPr>
        <a:xfrm>
          <a:off x="0" y="0"/>
          <a:ext cx="0" cy="0"/>
          <a:chOff x="0" y="0"/>
          <a:chExt cx="0" cy="0"/>
        </a:xfrm>
      </p:grpSpPr>
      <p:pic>
        <p:nvPicPr>
          <p:cNvPr id="5" name="Picture 4" descr="A diagram of a patient's recovery&#10;&#10;AI-generated content may be incorrect.">
            <a:extLst>
              <a:ext uri="{FF2B5EF4-FFF2-40B4-BE49-F238E27FC236}">
                <a16:creationId xmlns:a16="http://schemas.microsoft.com/office/drawing/2014/main" id="{B6B0759A-E62C-6B86-E079-4A2977EB9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 y="50799"/>
            <a:ext cx="11233150" cy="6270761"/>
          </a:xfrm>
          <a:prstGeom prst="rect">
            <a:avLst/>
          </a:prstGeom>
        </p:spPr>
      </p:pic>
    </p:spTree>
    <p:extLst>
      <p:ext uri="{BB962C8B-B14F-4D97-AF65-F5344CB8AC3E}">
        <p14:creationId xmlns:p14="http://schemas.microsoft.com/office/powerpoint/2010/main" val="249468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638B5-62E0-F3F2-A6F0-EB702CFA77FC}"/>
            </a:ext>
          </a:extLst>
        </p:cNvPr>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A7B45AC2-1B0C-D8DE-26EF-14CF9FD6F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 y="44450"/>
            <a:ext cx="11309350" cy="6325166"/>
          </a:xfrm>
          <a:prstGeom prst="rect">
            <a:avLst/>
          </a:prstGeom>
        </p:spPr>
      </p:pic>
    </p:spTree>
    <p:extLst>
      <p:ext uri="{BB962C8B-B14F-4D97-AF65-F5344CB8AC3E}">
        <p14:creationId xmlns:p14="http://schemas.microsoft.com/office/powerpoint/2010/main" val="30839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A24E80-FBED-B623-68A2-D5FFBB0FC99A}"/>
              </a:ext>
            </a:extLst>
          </p:cNvPr>
          <p:cNvSpPr>
            <a:spLocks noGrp="1"/>
          </p:cNvSpPr>
          <p:nvPr>
            <p:ph type="body" sz="quarter" idx="10"/>
          </p:nvPr>
        </p:nvSpPr>
        <p:spPr>
          <a:xfrm>
            <a:off x="316236" y="508102"/>
            <a:ext cx="6250923" cy="1128075"/>
          </a:xfrm>
        </p:spPr>
        <p:txBody>
          <a:bodyPr/>
          <a:lstStyle/>
          <a:p>
            <a:r>
              <a:rPr lang="en-US" sz="3600" dirty="0">
                <a:latin typeface="Calibri" panose="020F0502020204030204" pitchFamily="34" charset="0"/>
                <a:cs typeface="Calibri" panose="020F0502020204030204" pitchFamily="34" charset="0"/>
              </a:rPr>
              <a:t>Outline</a:t>
            </a:r>
          </a:p>
        </p:txBody>
      </p:sp>
      <p:sp>
        <p:nvSpPr>
          <p:cNvPr id="3" name="TextBox 2">
            <a:extLst>
              <a:ext uri="{FF2B5EF4-FFF2-40B4-BE49-F238E27FC236}">
                <a16:creationId xmlns:a16="http://schemas.microsoft.com/office/drawing/2014/main" id="{7E8451FB-7AF2-E947-13C2-E9661E5CD92E}"/>
              </a:ext>
            </a:extLst>
          </p:cNvPr>
          <p:cNvSpPr txBox="1"/>
          <p:nvPr/>
        </p:nvSpPr>
        <p:spPr>
          <a:xfrm>
            <a:off x="1250731" y="1408386"/>
            <a:ext cx="5316428"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4A586D"/>
                </a:solidFill>
                <a:latin typeface="Calibri" panose="020F0502020204030204" pitchFamily="34" charset="0"/>
                <a:cs typeface="Calibri" panose="020F0502020204030204" pitchFamily="34" charset="0"/>
              </a:rPr>
              <a:t>LS-SCLC</a:t>
            </a:r>
          </a:p>
          <a:p>
            <a:pPr marL="285750" indent="-285750">
              <a:buFont typeface="Arial" panose="020B0604020202020204" pitchFamily="34" charset="0"/>
              <a:buChar char="•"/>
            </a:pPr>
            <a:endParaRPr lang="en-US" sz="2800" b="1" dirty="0">
              <a:solidFill>
                <a:srgbClr val="4A586D"/>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b="1" dirty="0">
              <a:solidFill>
                <a:srgbClr val="4A586D"/>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b="1" dirty="0">
                <a:solidFill>
                  <a:srgbClr val="4A586D"/>
                </a:solidFill>
                <a:latin typeface="Calibri" panose="020F0502020204030204" pitchFamily="34" charset="0"/>
                <a:cs typeface="Calibri" panose="020F0502020204030204" pitchFamily="34" charset="0"/>
              </a:rPr>
              <a:t>ES-SCLC (First-Line, Relapsed)</a:t>
            </a:r>
          </a:p>
          <a:p>
            <a:pPr marL="285750" indent="-285750">
              <a:buFont typeface="Arial" panose="020B0604020202020204" pitchFamily="34" charset="0"/>
              <a:buChar char="•"/>
            </a:pPr>
            <a:endParaRPr lang="en-US" sz="2800" b="1" dirty="0">
              <a:solidFill>
                <a:srgbClr val="4A586D"/>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b="1" dirty="0">
              <a:solidFill>
                <a:srgbClr val="4A586D"/>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b="1" dirty="0">
                <a:solidFill>
                  <a:srgbClr val="4A586D"/>
                </a:solidFill>
                <a:latin typeface="Calibri" panose="020F0502020204030204" pitchFamily="34" charset="0"/>
                <a:cs typeface="Calibri" panose="020F0502020204030204" pitchFamily="34" charset="0"/>
              </a:rPr>
              <a:t>Emerging Therapies</a:t>
            </a:r>
            <a:endParaRPr lang="en-US" sz="2400" b="1" dirty="0">
              <a:solidFill>
                <a:srgbClr val="4A586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6274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3D5F-8D9C-6006-5363-4B838F3FD6EF}"/>
            </a:ext>
          </a:extLst>
        </p:cNvPr>
        <p:cNvGrpSpPr/>
        <p:nvPr/>
      </p:nvGrpSpPr>
      <p:grpSpPr>
        <a:xfrm>
          <a:off x="0" y="0"/>
          <a:ext cx="0" cy="0"/>
          <a:chOff x="0" y="0"/>
          <a:chExt cx="0" cy="0"/>
        </a:xfrm>
      </p:grpSpPr>
      <p:pic>
        <p:nvPicPr>
          <p:cNvPr id="5" name="Picture 4" descr="A screenshot of a medical report&#10;&#10;AI-generated content may be incorrect.">
            <a:extLst>
              <a:ext uri="{FF2B5EF4-FFF2-40B4-BE49-F238E27FC236}">
                <a16:creationId xmlns:a16="http://schemas.microsoft.com/office/drawing/2014/main" id="{2D1BE791-7087-8A68-BDA6-5937638A4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02" y="230339"/>
            <a:ext cx="11321498" cy="6358649"/>
          </a:xfrm>
          <a:prstGeom prst="rect">
            <a:avLst/>
          </a:prstGeom>
        </p:spPr>
      </p:pic>
    </p:spTree>
    <p:extLst>
      <p:ext uri="{BB962C8B-B14F-4D97-AF65-F5344CB8AC3E}">
        <p14:creationId xmlns:p14="http://schemas.microsoft.com/office/powerpoint/2010/main" val="2182403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5552-A7D8-8503-32A3-E449C0DC72D4}"/>
            </a:ext>
          </a:extLst>
        </p:cNvPr>
        <p:cNvGrpSpPr/>
        <p:nvPr/>
      </p:nvGrpSpPr>
      <p:grpSpPr>
        <a:xfrm>
          <a:off x="0" y="0"/>
          <a:ext cx="0" cy="0"/>
          <a:chOff x="0" y="0"/>
          <a:chExt cx="0" cy="0"/>
        </a:xfrm>
      </p:grpSpPr>
      <p:pic>
        <p:nvPicPr>
          <p:cNvPr id="3" name="Picture 2" descr="A graph with numbers and text&#10;&#10;AI-generated content may be incorrect.">
            <a:extLst>
              <a:ext uri="{FF2B5EF4-FFF2-40B4-BE49-F238E27FC236}">
                <a16:creationId xmlns:a16="http://schemas.microsoft.com/office/drawing/2014/main" id="{3A096124-4D11-DBC8-D995-1C7333079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11430000" cy="6402246"/>
          </a:xfrm>
          <a:prstGeom prst="rect">
            <a:avLst/>
          </a:prstGeom>
        </p:spPr>
      </p:pic>
    </p:spTree>
    <p:extLst>
      <p:ext uri="{BB962C8B-B14F-4D97-AF65-F5344CB8AC3E}">
        <p14:creationId xmlns:p14="http://schemas.microsoft.com/office/powerpoint/2010/main" val="3042485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A4A4-E2E6-E4DD-1FA5-B4465B9B96AD}"/>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D2CE10F7-C83A-A22D-B8D0-D882F5BE4D00}"/>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endParaRPr lang="en-GB" sz="28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0586224-D053-29A6-8626-AECDAD951CA7}"/>
              </a:ext>
            </a:extLst>
          </p:cNvPr>
          <p:cNvSpPr txBox="1"/>
          <p:nvPr/>
        </p:nvSpPr>
        <p:spPr>
          <a:xfrm>
            <a:off x="10140001" y="6337859"/>
            <a:ext cx="133446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Rudin, ASCO 2025</a:t>
            </a:r>
          </a:p>
        </p:txBody>
      </p:sp>
      <p:pic>
        <p:nvPicPr>
          <p:cNvPr id="5" name="Picture 4" descr="A diagram of a cell&#10;&#10;AI-generated content may be incorrect.">
            <a:extLst>
              <a:ext uri="{FF2B5EF4-FFF2-40B4-BE49-F238E27FC236}">
                <a16:creationId xmlns:a16="http://schemas.microsoft.com/office/drawing/2014/main" id="{6198EDFE-164F-95C5-0717-D16EC7906718}"/>
              </a:ext>
            </a:extLst>
          </p:cNvPr>
          <p:cNvPicPr>
            <a:picLocks noChangeAspect="1"/>
          </p:cNvPicPr>
          <p:nvPr/>
        </p:nvPicPr>
        <p:blipFill>
          <a:blip r:embed="rId3">
            <a:extLst>
              <a:ext uri="{28A0092B-C50C-407E-A947-70E740481C1C}">
                <a14:useLocalDpi xmlns:a14="http://schemas.microsoft.com/office/drawing/2010/main" val="0"/>
              </a:ext>
            </a:extLst>
          </a:blip>
          <a:srcRect l="49791" b="28130"/>
          <a:stretch>
            <a:fillRect/>
          </a:stretch>
        </p:blipFill>
        <p:spPr>
          <a:xfrm>
            <a:off x="2947595" y="922933"/>
            <a:ext cx="6565751" cy="5251957"/>
          </a:xfrm>
          <a:prstGeom prst="rect">
            <a:avLst/>
          </a:prstGeom>
        </p:spPr>
      </p:pic>
    </p:spTree>
    <p:extLst>
      <p:ext uri="{BB962C8B-B14F-4D97-AF65-F5344CB8AC3E}">
        <p14:creationId xmlns:p14="http://schemas.microsoft.com/office/powerpoint/2010/main" val="4215660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F2F83-A2ED-BF04-4F34-A564942FF0E8}"/>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E274F53D-E798-866F-6F9C-35647F123455}"/>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r>
              <a:rPr lang="en-GB" sz="2800" b="1" dirty="0">
                <a:latin typeface="Calibri" panose="020F0502020204030204" pitchFamily="34" charset="0"/>
                <a:cs typeface="Calibri" panose="020F0502020204030204" pitchFamily="34" charset="0"/>
              </a:rPr>
              <a:t> ORR</a:t>
            </a:r>
          </a:p>
        </p:txBody>
      </p:sp>
      <p:sp>
        <p:nvSpPr>
          <p:cNvPr id="2" name="TextBox 1">
            <a:extLst>
              <a:ext uri="{FF2B5EF4-FFF2-40B4-BE49-F238E27FC236}">
                <a16:creationId xmlns:a16="http://schemas.microsoft.com/office/drawing/2014/main" id="{F274FD35-1E92-4FD5-DEFD-964C463799BC}"/>
              </a:ext>
            </a:extLst>
          </p:cNvPr>
          <p:cNvSpPr txBox="1"/>
          <p:nvPr/>
        </p:nvSpPr>
        <p:spPr>
          <a:xfrm>
            <a:off x="10140001" y="6337859"/>
            <a:ext cx="123142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Ahn, NEJM 2023</a:t>
            </a:r>
          </a:p>
        </p:txBody>
      </p:sp>
      <p:pic>
        <p:nvPicPr>
          <p:cNvPr id="4" name="Picture 3" descr="Image">
            <a:extLst>
              <a:ext uri="{FF2B5EF4-FFF2-40B4-BE49-F238E27FC236}">
                <a16:creationId xmlns:a16="http://schemas.microsoft.com/office/drawing/2014/main" id="{C03C8C12-890A-9F31-B29E-DF9E3733A1B1}"/>
              </a:ext>
            </a:extLst>
          </p:cNvPr>
          <p:cNvPicPr>
            <a:picLocks noChangeAspect="1"/>
          </p:cNvPicPr>
          <p:nvPr/>
        </p:nvPicPr>
        <p:blipFill>
          <a:blip r:embed="rId3" cstate="print"/>
          <a:srcRect b="16470"/>
          <a:stretch>
            <a:fillRect/>
          </a:stretch>
        </p:blipFill>
        <p:spPr>
          <a:xfrm>
            <a:off x="3157527" y="841055"/>
            <a:ext cx="6109301" cy="5455324"/>
          </a:xfrm>
          <a:prstGeom prst="rect">
            <a:avLst/>
          </a:prstGeom>
        </p:spPr>
      </p:pic>
    </p:spTree>
    <p:extLst>
      <p:ext uri="{BB962C8B-B14F-4D97-AF65-F5344CB8AC3E}">
        <p14:creationId xmlns:p14="http://schemas.microsoft.com/office/powerpoint/2010/main" val="175246800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D7AFC-CD89-613D-9D74-3B8BA6BB95F0}"/>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33E04FEA-31E7-5AA7-E4FC-FEA90B0750F7}"/>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r>
              <a:rPr lang="en-GB" sz="2800" b="1" dirty="0">
                <a:latin typeface="Calibri" panose="020F0502020204030204" pitchFamily="34" charset="0"/>
                <a:cs typeface="Calibri" panose="020F0502020204030204" pitchFamily="34" charset="0"/>
              </a:rPr>
              <a:t> DOR</a:t>
            </a:r>
          </a:p>
        </p:txBody>
      </p:sp>
      <p:pic>
        <p:nvPicPr>
          <p:cNvPr id="6" name="Picture 5" descr="Image">
            <a:extLst>
              <a:ext uri="{FF2B5EF4-FFF2-40B4-BE49-F238E27FC236}">
                <a16:creationId xmlns:a16="http://schemas.microsoft.com/office/drawing/2014/main" id="{512C780F-2F44-54C6-618D-90A3C6E6FA18}"/>
              </a:ext>
            </a:extLst>
          </p:cNvPr>
          <p:cNvPicPr>
            <a:picLocks noChangeAspect="1"/>
          </p:cNvPicPr>
          <p:nvPr/>
        </p:nvPicPr>
        <p:blipFill>
          <a:blip r:embed="rId3" cstate="print"/>
          <a:srcRect b="66951"/>
          <a:stretch>
            <a:fillRect/>
          </a:stretch>
        </p:blipFill>
        <p:spPr>
          <a:xfrm>
            <a:off x="907132" y="1520709"/>
            <a:ext cx="10464296" cy="3952991"/>
          </a:xfrm>
          <a:prstGeom prst="rect">
            <a:avLst/>
          </a:prstGeom>
        </p:spPr>
      </p:pic>
      <p:sp>
        <p:nvSpPr>
          <p:cNvPr id="2" name="TextBox 1">
            <a:extLst>
              <a:ext uri="{FF2B5EF4-FFF2-40B4-BE49-F238E27FC236}">
                <a16:creationId xmlns:a16="http://schemas.microsoft.com/office/drawing/2014/main" id="{8238F0F8-CE96-F6F8-8CBC-466CBDADFA76}"/>
              </a:ext>
            </a:extLst>
          </p:cNvPr>
          <p:cNvSpPr txBox="1"/>
          <p:nvPr/>
        </p:nvSpPr>
        <p:spPr>
          <a:xfrm>
            <a:off x="10140001" y="6337859"/>
            <a:ext cx="123142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Ahn, NEJM 2023</a:t>
            </a:r>
          </a:p>
        </p:txBody>
      </p:sp>
    </p:spTree>
    <p:extLst>
      <p:ext uri="{BB962C8B-B14F-4D97-AF65-F5344CB8AC3E}">
        <p14:creationId xmlns:p14="http://schemas.microsoft.com/office/powerpoint/2010/main" val="88095641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r>
              <a:rPr lang="en-GB" sz="2800" b="1" dirty="0">
                <a:latin typeface="Calibri" panose="020F0502020204030204" pitchFamily="34" charset="0"/>
                <a:cs typeface="Calibri" panose="020F0502020204030204" pitchFamily="34" charset="0"/>
              </a:rPr>
              <a:t> PFS and OS</a:t>
            </a:r>
          </a:p>
        </p:txBody>
      </p:sp>
      <p:pic>
        <p:nvPicPr>
          <p:cNvPr id="6" name="Picture 5" descr="Image"/>
          <p:cNvPicPr>
            <a:picLocks noChangeAspect="1"/>
          </p:cNvPicPr>
          <p:nvPr/>
        </p:nvPicPr>
        <p:blipFill>
          <a:blip r:embed="rId3" cstate="print"/>
          <a:srcRect t="32028"/>
          <a:stretch>
            <a:fillRect/>
          </a:stretch>
        </p:blipFill>
        <p:spPr>
          <a:xfrm>
            <a:off x="2752760" y="873732"/>
            <a:ext cx="6937340" cy="5389971"/>
          </a:xfrm>
          <a:prstGeom prst="rect">
            <a:avLst/>
          </a:prstGeom>
        </p:spPr>
      </p:pic>
      <p:sp>
        <p:nvSpPr>
          <p:cNvPr id="2" name="TextBox 1">
            <a:extLst>
              <a:ext uri="{FF2B5EF4-FFF2-40B4-BE49-F238E27FC236}">
                <a16:creationId xmlns:a16="http://schemas.microsoft.com/office/drawing/2014/main" id="{861B16E6-7B79-CDC0-47B0-7ADF4C5A8BE9}"/>
              </a:ext>
            </a:extLst>
          </p:cNvPr>
          <p:cNvSpPr txBox="1"/>
          <p:nvPr/>
        </p:nvSpPr>
        <p:spPr>
          <a:xfrm>
            <a:off x="10140001" y="6337859"/>
            <a:ext cx="123142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Ahn, NEJM 2023</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7FA7-BEF5-8EBF-770D-6F785C6D2261}"/>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8E8FA1FC-CA91-A2A6-E6D1-A6439752DF18}"/>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r>
              <a:rPr lang="en-GB" sz="2800" b="1" dirty="0">
                <a:latin typeface="Calibri" panose="020F0502020204030204" pitchFamily="34" charset="0"/>
                <a:cs typeface="Calibri" panose="020F0502020204030204" pitchFamily="34" charset="0"/>
              </a:rPr>
              <a:t> Safety</a:t>
            </a:r>
          </a:p>
        </p:txBody>
      </p:sp>
      <p:sp>
        <p:nvSpPr>
          <p:cNvPr id="2" name="TextBox 1">
            <a:extLst>
              <a:ext uri="{FF2B5EF4-FFF2-40B4-BE49-F238E27FC236}">
                <a16:creationId xmlns:a16="http://schemas.microsoft.com/office/drawing/2014/main" id="{8A2B4EB1-6C5A-EF9E-64E5-833B3844F539}"/>
              </a:ext>
            </a:extLst>
          </p:cNvPr>
          <p:cNvSpPr txBox="1"/>
          <p:nvPr/>
        </p:nvSpPr>
        <p:spPr>
          <a:xfrm>
            <a:off x="10140001" y="6337859"/>
            <a:ext cx="123142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Ahn, NEJM 2023</a:t>
            </a:r>
          </a:p>
        </p:txBody>
      </p:sp>
      <p:pic>
        <p:nvPicPr>
          <p:cNvPr id="3" name="Picture 2" descr="Image">
            <a:extLst>
              <a:ext uri="{FF2B5EF4-FFF2-40B4-BE49-F238E27FC236}">
                <a16:creationId xmlns:a16="http://schemas.microsoft.com/office/drawing/2014/main" id="{05083CAE-17B0-65F6-F222-C2F15880C3C2}"/>
              </a:ext>
            </a:extLst>
          </p:cNvPr>
          <p:cNvPicPr>
            <a:picLocks noChangeAspect="1"/>
          </p:cNvPicPr>
          <p:nvPr/>
        </p:nvPicPr>
        <p:blipFill>
          <a:blip r:embed="rId3" cstate="print"/>
          <a:srcRect t="1" b="43968"/>
          <a:stretch>
            <a:fillRect/>
          </a:stretch>
        </p:blipFill>
        <p:spPr>
          <a:xfrm>
            <a:off x="3195021" y="822732"/>
            <a:ext cx="5629381" cy="5792126"/>
          </a:xfrm>
          <a:prstGeom prst="rect">
            <a:avLst/>
          </a:prstGeom>
        </p:spPr>
      </p:pic>
    </p:spTree>
    <p:extLst>
      <p:ext uri="{BB962C8B-B14F-4D97-AF65-F5344CB8AC3E}">
        <p14:creationId xmlns:p14="http://schemas.microsoft.com/office/powerpoint/2010/main" val="346000902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1F1F-31F6-7EE0-DDBC-80E33562AFB6}"/>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77740BEE-809D-A097-C780-DB846D5DA1E2}"/>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endParaRPr lang="en-GB" sz="28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E1C5685-A186-1D5D-5552-16B1E979CC5B}"/>
              </a:ext>
            </a:extLst>
          </p:cNvPr>
          <p:cNvSpPr txBox="1"/>
          <p:nvPr/>
        </p:nvSpPr>
        <p:spPr>
          <a:xfrm>
            <a:off x="10140001" y="6337859"/>
            <a:ext cx="123142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Ahn, NEJM 2023</a:t>
            </a:r>
          </a:p>
        </p:txBody>
      </p:sp>
      <p:pic>
        <p:nvPicPr>
          <p:cNvPr id="3" name="Picture 2" descr="Image">
            <a:extLst>
              <a:ext uri="{FF2B5EF4-FFF2-40B4-BE49-F238E27FC236}">
                <a16:creationId xmlns:a16="http://schemas.microsoft.com/office/drawing/2014/main" id="{82C5466B-508B-9281-E64E-5FE52B37CD06}"/>
              </a:ext>
            </a:extLst>
          </p:cNvPr>
          <p:cNvPicPr>
            <a:picLocks noChangeAspect="1"/>
          </p:cNvPicPr>
          <p:nvPr/>
        </p:nvPicPr>
        <p:blipFill>
          <a:blip r:embed="rId3" cstate="print"/>
          <a:stretch>
            <a:fillRect/>
          </a:stretch>
        </p:blipFill>
        <p:spPr>
          <a:xfrm>
            <a:off x="3022600" y="828803"/>
            <a:ext cx="6146800" cy="5479828"/>
          </a:xfrm>
          <a:prstGeom prst="rect">
            <a:avLst/>
          </a:prstGeom>
        </p:spPr>
      </p:pic>
    </p:spTree>
    <p:extLst>
      <p:ext uri="{BB962C8B-B14F-4D97-AF65-F5344CB8AC3E}">
        <p14:creationId xmlns:p14="http://schemas.microsoft.com/office/powerpoint/2010/main" val="290294798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4A92F8F3-538E-2535-6E42-742D35D63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 y="57150"/>
            <a:ext cx="11615013" cy="6526530"/>
          </a:xfrm>
          <a:prstGeom prst="rect">
            <a:avLst/>
          </a:prstGeom>
        </p:spPr>
      </p:pic>
    </p:spTree>
    <p:extLst>
      <p:ext uri="{BB962C8B-B14F-4D97-AF65-F5344CB8AC3E}">
        <p14:creationId xmlns:p14="http://schemas.microsoft.com/office/powerpoint/2010/main" val="277812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D06C-968C-D238-F0A0-72F409D91D80}"/>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DD627D6D-DFC2-BF85-FD65-6972BF3CA521}"/>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DeLLphi-304 OS</a:t>
            </a:r>
          </a:p>
        </p:txBody>
      </p:sp>
      <p:sp>
        <p:nvSpPr>
          <p:cNvPr id="2" name="TextBox 1">
            <a:extLst>
              <a:ext uri="{FF2B5EF4-FFF2-40B4-BE49-F238E27FC236}">
                <a16:creationId xmlns:a16="http://schemas.microsoft.com/office/drawing/2014/main" id="{3B484C69-BBB6-7703-7334-4B5724709F71}"/>
              </a:ext>
            </a:extLst>
          </p:cNvPr>
          <p:cNvSpPr txBox="1"/>
          <p:nvPr/>
        </p:nvSpPr>
        <p:spPr>
          <a:xfrm>
            <a:off x="10140001" y="6337859"/>
            <a:ext cx="1651606" cy="276999"/>
          </a:xfrm>
          <a:prstGeom prst="rect">
            <a:avLst/>
          </a:prstGeom>
          <a:noFill/>
        </p:spPr>
        <p:txBody>
          <a:bodyPr wrap="none" rtlCol="0">
            <a:spAutoFit/>
          </a:bodyPr>
          <a:lstStyle/>
          <a:p>
            <a:r>
              <a:rPr lang="en-US" sz="1200" b="1" dirty="0" err="1">
                <a:solidFill>
                  <a:schemeClr val="bg2"/>
                </a:solidFill>
                <a:latin typeface="Calibri" panose="020F0502020204030204" pitchFamily="34" charset="0"/>
                <a:cs typeface="Calibri" panose="020F0502020204030204" pitchFamily="34" charset="0"/>
              </a:rPr>
              <a:t>Mountzios</a:t>
            </a:r>
            <a:r>
              <a:rPr lang="en-US" sz="1200" b="1" dirty="0">
                <a:solidFill>
                  <a:schemeClr val="bg2"/>
                </a:solidFill>
                <a:latin typeface="Calibri" panose="020F0502020204030204" pitchFamily="34" charset="0"/>
                <a:cs typeface="Calibri" panose="020F0502020204030204" pitchFamily="34" charset="0"/>
              </a:rPr>
              <a:t>, NEJM 2025</a:t>
            </a:r>
          </a:p>
        </p:txBody>
      </p:sp>
      <p:pic>
        <p:nvPicPr>
          <p:cNvPr id="4" name="Picture 3" descr="Image">
            <a:extLst>
              <a:ext uri="{FF2B5EF4-FFF2-40B4-BE49-F238E27FC236}">
                <a16:creationId xmlns:a16="http://schemas.microsoft.com/office/drawing/2014/main" id="{472181E4-AF0F-1107-16E2-069C178F090C}"/>
              </a:ext>
            </a:extLst>
          </p:cNvPr>
          <p:cNvPicPr>
            <a:picLocks noChangeAspect="1"/>
          </p:cNvPicPr>
          <p:nvPr/>
        </p:nvPicPr>
        <p:blipFill>
          <a:blip r:embed="rId3" cstate="print"/>
          <a:stretch>
            <a:fillRect/>
          </a:stretch>
        </p:blipFill>
        <p:spPr>
          <a:xfrm>
            <a:off x="2052112" y="1370105"/>
            <a:ext cx="8087889" cy="4117790"/>
          </a:xfrm>
          <a:prstGeom prst="rect">
            <a:avLst/>
          </a:prstGeom>
        </p:spPr>
      </p:pic>
    </p:spTree>
    <p:extLst>
      <p:ext uri="{BB962C8B-B14F-4D97-AF65-F5344CB8AC3E}">
        <p14:creationId xmlns:p14="http://schemas.microsoft.com/office/powerpoint/2010/main" val="5877484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9B12E7-3152-2A3C-8104-CB2D521521AC}"/>
              </a:ext>
            </a:extLst>
          </p:cNvPr>
          <p:cNvSpPr>
            <a:spLocks noGrp="1"/>
          </p:cNvSpPr>
          <p:nvPr>
            <p:ph type="body" sz="quarter" idx="10"/>
          </p:nvPr>
        </p:nvSpPr>
        <p:spPr>
          <a:xfrm>
            <a:off x="326747" y="4523054"/>
            <a:ext cx="6250923" cy="1128075"/>
          </a:xfrm>
        </p:spPr>
        <p:txBody>
          <a:bodyPr/>
          <a:lstStyle/>
          <a:p>
            <a:r>
              <a:rPr lang="en-US" dirty="0">
                <a:latin typeface="Calibri" panose="020F0502020204030204" pitchFamily="34" charset="0"/>
                <a:cs typeface="Calibri" panose="020F0502020204030204" pitchFamily="34" charset="0"/>
              </a:rPr>
              <a:t>The Workup</a:t>
            </a:r>
          </a:p>
        </p:txBody>
      </p:sp>
    </p:spTree>
    <p:extLst>
      <p:ext uri="{BB962C8B-B14F-4D97-AF65-F5344CB8AC3E}">
        <p14:creationId xmlns:p14="http://schemas.microsoft.com/office/powerpoint/2010/main" val="2317085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52259-25AA-E761-C344-238A4AA48D21}"/>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6E63ED77-C63B-9B14-DB25-9037D2F22F6F}"/>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DeLLphi-304 PFS</a:t>
            </a:r>
          </a:p>
        </p:txBody>
      </p:sp>
      <p:sp>
        <p:nvSpPr>
          <p:cNvPr id="2" name="TextBox 1">
            <a:extLst>
              <a:ext uri="{FF2B5EF4-FFF2-40B4-BE49-F238E27FC236}">
                <a16:creationId xmlns:a16="http://schemas.microsoft.com/office/drawing/2014/main" id="{CCECD125-17F5-4141-6BB1-98A0F0898185}"/>
              </a:ext>
            </a:extLst>
          </p:cNvPr>
          <p:cNvSpPr txBox="1"/>
          <p:nvPr/>
        </p:nvSpPr>
        <p:spPr>
          <a:xfrm>
            <a:off x="10140001" y="6337859"/>
            <a:ext cx="1651606" cy="276999"/>
          </a:xfrm>
          <a:prstGeom prst="rect">
            <a:avLst/>
          </a:prstGeom>
          <a:noFill/>
        </p:spPr>
        <p:txBody>
          <a:bodyPr wrap="none" rtlCol="0">
            <a:spAutoFit/>
          </a:bodyPr>
          <a:lstStyle/>
          <a:p>
            <a:r>
              <a:rPr lang="en-US" sz="1200" b="1" dirty="0" err="1">
                <a:solidFill>
                  <a:schemeClr val="bg2"/>
                </a:solidFill>
                <a:latin typeface="Calibri" panose="020F0502020204030204" pitchFamily="34" charset="0"/>
                <a:cs typeface="Calibri" panose="020F0502020204030204" pitchFamily="34" charset="0"/>
              </a:rPr>
              <a:t>Mountzios</a:t>
            </a:r>
            <a:r>
              <a:rPr lang="en-US" sz="1200" b="1" dirty="0">
                <a:solidFill>
                  <a:schemeClr val="bg2"/>
                </a:solidFill>
                <a:latin typeface="Calibri" panose="020F0502020204030204" pitchFamily="34" charset="0"/>
                <a:cs typeface="Calibri" panose="020F0502020204030204" pitchFamily="34" charset="0"/>
              </a:rPr>
              <a:t>, NEJM 2025</a:t>
            </a:r>
          </a:p>
        </p:txBody>
      </p:sp>
      <p:pic>
        <p:nvPicPr>
          <p:cNvPr id="3" name="Picture 2" descr="Image">
            <a:extLst>
              <a:ext uri="{FF2B5EF4-FFF2-40B4-BE49-F238E27FC236}">
                <a16:creationId xmlns:a16="http://schemas.microsoft.com/office/drawing/2014/main" id="{AFA664FA-3754-81B7-71AD-0B22DD80EE28}"/>
              </a:ext>
            </a:extLst>
          </p:cNvPr>
          <p:cNvPicPr>
            <a:picLocks noChangeAspect="1"/>
          </p:cNvPicPr>
          <p:nvPr/>
        </p:nvPicPr>
        <p:blipFill>
          <a:blip r:embed="rId3" cstate="print"/>
          <a:stretch>
            <a:fillRect/>
          </a:stretch>
        </p:blipFill>
        <p:spPr>
          <a:xfrm>
            <a:off x="2041975" y="1362906"/>
            <a:ext cx="8087889" cy="4117790"/>
          </a:xfrm>
          <a:prstGeom prst="rect">
            <a:avLst/>
          </a:prstGeom>
        </p:spPr>
      </p:pic>
    </p:spTree>
    <p:extLst>
      <p:ext uri="{BB962C8B-B14F-4D97-AF65-F5344CB8AC3E}">
        <p14:creationId xmlns:p14="http://schemas.microsoft.com/office/powerpoint/2010/main" val="273835020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1CAB-E6C0-4489-5075-685B668C08C3}"/>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96B4D17A-D95E-F1AD-903A-7FB26638C138}"/>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DeLLphi-304 ORR</a:t>
            </a:r>
          </a:p>
        </p:txBody>
      </p:sp>
      <p:sp>
        <p:nvSpPr>
          <p:cNvPr id="2" name="TextBox 1">
            <a:extLst>
              <a:ext uri="{FF2B5EF4-FFF2-40B4-BE49-F238E27FC236}">
                <a16:creationId xmlns:a16="http://schemas.microsoft.com/office/drawing/2014/main" id="{90D0039E-E743-2DA4-A81B-D0F8CAEB0D5E}"/>
              </a:ext>
            </a:extLst>
          </p:cNvPr>
          <p:cNvSpPr txBox="1"/>
          <p:nvPr/>
        </p:nvSpPr>
        <p:spPr>
          <a:xfrm>
            <a:off x="10140001" y="6337859"/>
            <a:ext cx="1651606" cy="276999"/>
          </a:xfrm>
          <a:prstGeom prst="rect">
            <a:avLst/>
          </a:prstGeom>
          <a:noFill/>
        </p:spPr>
        <p:txBody>
          <a:bodyPr wrap="none" rtlCol="0">
            <a:spAutoFit/>
          </a:bodyPr>
          <a:lstStyle/>
          <a:p>
            <a:r>
              <a:rPr lang="en-US" sz="1200" b="1" dirty="0" err="1">
                <a:solidFill>
                  <a:schemeClr val="bg2"/>
                </a:solidFill>
                <a:latin typeface="Calibri" panose="020F0502020204030204" pitchFamily="34" charset="0"/>
                <a:cs typeface="Calibri" panose="020F0502020204030204" pitchFamily="34" charset="0"/>
              </a:rPr>
              <a:t>Mountzios</a:t>
            </a:r>
            <a:r>
              <a:rPr lang="en-US" sz="1200" b="1" dirty="0">
                <a:solidFill>
                  <a:schemeClr val="bg2"/>
                </a:solidFill>
                <a:latin typeface="Calibri" panose="020F0502020204030204" pitchFamily="34" charset="0"/>
                <a:cs typeface="Calibri" panose="020F0502020204030204" pitchFamily="34" charset="0"/>
              </a:rPr>
              <a:t>, NEJM 2025</a:t>
            </a:r>
          </a:p>
        </p:txBody>
      </p:sp>
      <p:pic>
        <p:nvPicPr>
          <p:cNvPr id="4" name="Picture 3" descr="Image">
            <a:extLst>
              <a:ext uri="{FF2B5EF4-FFF2-40B4-BE49-F238E27FC236}">
                <a16:creationId xmlns:a16="http://schemas.microsoft.com/office/drawing/2014/main" id="{FDFCB93A-A8DD-DCED-1DA1-C58B0C5BE56A}"/>
              </a:ext>
            </a:extLst>
          </p:cNvPr>
          <p:cNvPicPr>
            <a:picLocks noChangeAspect="1"/>
          </p:cNvPicPr>
          <p:nvPr/>
        </p:nvPicPr>
        <p:blipFill>
          <a:blip r:embed="rId3" cstate="print"/>
          <a:srcRect t="5522" b="25583"/>
          <a:stretch>
            <a:fillRect/>
          </a:stretch>
        </p:blipFill>
        <p:spPr>
          <a:xfrm>
            <a:off x="2811058" y="1127840"/>
            <a:ext cx="7328943" cy="5210019"/>
          </a:xfrm>
          <a:prstGeom prst="rect">
            <a:avLst/>
          </a:prstGeom>
        </p:spPr>
      </p:pic>
    </p:spTree>
    <p:extLst>
      <p:ext uri="{BB962C8B-B14F-4D97-AF65-F5344CB8AC3E}">
        <p14:creationId xmlns:p14="http://schemas.microsoft.com/office/powerpoint/2010/main" val="144434785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0CFF6-C008-FDFC-E699-FC6B76E1637E}"/>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14A6D593-AA1F-8525-133F-9E99DE443526}"/>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Calibri" panose="020F0502020204030204" pitchFamily="34" charset="0"/>
                <a:cs typeface="Calibri" panose="020F0502020204030204" pitchFamily="34" charset="0"/>
              </a:rPr>
              <a:t>DeLLphi-304 Safety</a:t>
            </a:r>
          </a:p>
        </p:txBody>
      </p:sp>
      <p:sp>
        <p:nvSpPr>
          <p:cNvPr id="2" name="TextBox 1">
            <a:extLst>
              <a:ext uri="{FF2B5EF4-FFF2-40B4-BE49-F238E27FC236}">
                <a16:creationId xmlns:a16="http://schemas.microsoft.com/office/drawing/2014/main" id="{D236CDE9-AF00-DD06-873A-43F4D4B6A19F}"/>
              </a:ext>
            </a:extLst>
          </p:cNvPr>
          <p:cNvSpPr txBox="1"/>
          <p:nvPr/>
        </p:nvSpPr>
        <p:spPr>
          <a:xfrm>
            <a:off x="10140001" y="6337859"/>
            <a:ext cx="1651606" cy="276999"/>
          </a:xfrm>
          <a:prstGeom prst="rect">
            <a:avLst/>
          </a:prstGeom>
          <a:noFill/>
        </p:spPr>
        <p:txBody>
          <a:bodyPr wrap="none" rtlCol="0">
            <a:spAutoFit/>
          </a:bodyPr>
          <a:lstStyle/>
          <a:p>
            <a:r>
              <a:rPr lang="en-US" sz="1200" b="1" dirty="0" err="1">
                <a:solidFill>
                  <a:schemeClr val="bg2"/>
                </a:solidFill>
                <a:latin typeface="Calibri" panose="020F0502020204030204" pitchFamily="34" charset="0"/>
                <a:cs typeface="Calibri" panose="020F0502020204030204" pitchFamily="34" charset="0"/>
              </a:rPr>
              <a:t>Mountzios</a:t>
            </a:r>
            <a:r>
              <a:rPr lang="en-US" sz="1200" b="1" dirty="0">
                <a:solidFill>
                  <a:schemeClr val="bg2"/>
                </a:solidFill>
                <a:latin typeface="Calibri" panose="020F0502020204030204" pitchFamily="34" charset="0"/>
                <a:cs typeface="Calibri" panose="020F0502020204030204" pitchFamily="34" charset="0"/>
              </a:rPr>
              <a:t>, NEJM 2025</a:t>
            </a:r>
          </a:p>
        </p:txBody>
      </p:sp>
      <p:pic>
        <p:nvPicPr>
          <p:cNvPr id="3" name="Picture 2" descr="Image">
            <a:extLst>
              <a:ext uri="{FF2B5EF4-FFF2-40B4-BE49-F238E27FC236}">
                <a16:creationId xmlns:a16="http://schemas.microsoft.com/office/drawing/2014/main" id="{40F2D1BC-7BB2-B640-F685-679B64F695F7}"/>
              </a:ext>
            </a:extLst>
          </p:cNvPr>
          <p:cNvPicPr>
            <a:picLocks noChangeAspect="1"/>
          </p:cNvPicPr>
          <p:nvPr/>
        </p:nvPicPr>
        <p:blipFill>
          <a:blip r:embed="rId3" cstate="print"/>
          <a:srcRect t="1919" b="67601"/>
          <a:stretch>
            <a:fillRect/>
          </a:stretch>
        </p:blipFill>
        <p:spPr>
          <a:xfrm>
            <a:off x="3018854" y="1122218"/>
            <a:ext cx="6727351" cy="4457700"/>
          </a:xfrm>
          <a:prstGeom prst="rect">
            <a:avLst/>
          </a:prstGeom>
        </p:spPr>
      </p:pic>
    </p:spTree>
    <p:extLst>
      <p:ext uri="{BB962C8B-B14F-4D97-AF65-F5344CB8AC3E}">
        <p14:creationId xmlns:p14="http://schemas.microsoft.com/office/powerpoint/2010/main" val="363255533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8B16-8D06-1A33-C70F-4EA16C5FB6BA}"/>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3D6AC258-3300-7B29-2670-959B7F17FEDB}"/>
              </a:ext>
            </a:extLst>
          </p:cNvPr>
          <p:cNvSpPr txBox="1">
            <a:spLocks noChangeArrowheads="1"/>
          </p:cNvSpPr>
          <p:nvPr/>
        </p:nvSpPr>
        <p:spPr bwMode="auto">
          <a:xfrm>
            <a:off x="1848995" y="381641"/>
            <a:ext cx="8495452" cy="417935"/>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err="1">
                <a:latin typeface="Calibri" panose="020F0502020204030204" pitchFamily="34" charset="0"/>
                <a:cs typeface="Calibri" panose="020F0502020204030204" pitchFamily="34" charset="0"/>
              </a:rPr>
              <a:t>Tarlatamab</a:t>
            </a:r>
            <a:r>
              <a:rPr lang="en-GB" sz="2800" b="1" dirty="0">
                <a:latin typeface="Calibri" panose="020F0502020204030204" pitchFamily="34" charset="0"/>
                <a:cs typeface="Calibri" panose="020F0502020204030204" pitchFamily="34" charset="0"/>
              </a:rPr>
              <a:t> Trials in Progress</a:t>
            </a:r>
          </a:p>
        </p:txBody>
      </p:sp>
      <p:sp>
        <p:nvSpPr>
          <p:cNvPr id="2" name="TextBox 1">
            <a:extLst>
              <a:ext uri="{FF2B5EF4-FFF2-40B4-BE49-F238E27FC236}">
                <a16:creationId xmlns:a16="http://schemas.microsoft.com/office/drawing/2014/main" id="{9A2C75A1-FE5B-DDF3-26FA-EDA9790A66EA}"/>
              </a:ext>
            </a:extLst>
          </p:cNvPr>
          <p:cNvSpPr txBox="1"/>
          <p:nvPr/>
        </p:nvSpPr>
        <p:spPr>
          <a:xfrm>
            <a:off x="8967406" y="6337858"/>
            <a:ext cx="2438296"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Amgen site, accessed October 2025</a:t>
            </a:r>
          </a:p>
        </p:txBody>
      </p:sp>
      <p:pic>
        <p:nvPicPr>
          <p:cNvPr id="5" name="Picture 4" descr="A close-up of a medical information&#10;&#10;AI-generated content may be incorrect.">
            <a:extLst>
              <a:ext uri="{FF2B5EF4-FFF2-40B4-BE49-F238E27FC236}">
                <a16:creationId xmlns:a16="http://schemas.microsoft.com/office/drawing/2014/main" id="{358D5565-3E88-87E3-78ED-1588E9F13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446" y="943888"/>
            <a:ext cx="7772400" cy="1949664"/>
          </a:xfrm>
          <a:prstGeom prst="rect">
            <a:avLst/>
          </a:prstGeom>
        </p:spPr>
      </p:pic>
      <p:pic>
        <p:nvPicPr>
          <p:cNvPr id="7" name="Picture 6" descr="A screenshot of a medical prescription&#10;&#10;AI-generated content may be incorrect.">
            <a:extLst>
              <a:ext uri="{FF2B5EF4-FFF2-40B4-BE49-F238E27FC236}">
                <a16:creationId xmlns:a16="http://schemas.microsoft.com/office/drawing/2014/main" id="{59817E53-0FB7-3C65-179F-57B99E32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446" y="3037864"/>
            <a:ext cx="7772400" cy="1690497"/>
          </a:xfrm>
          <a:prstGeom prst="rect">
            <a:avLst/>
          </a:prstGeom>
        </p:spPr>
      </p:pic>
      <p:pic>
        <p:nvPicPr>
          <p:cNvPr id="9" name="Picture 8" descr="A close-up of a medical document&#10;&#10;AI-generated content may be incorrect.">
            <a:extLst>
              <a:ext uri="{FF2B5EF4-FFF2-40B4-BE49-F238E27FC236}">
                <a16:creationId xmlns:a16="http://schemas.microsoft.com/office/drawing/2014/main" id="{466BE832-2695-18E1-6576-0B50E3D9B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5446" y="4608424"/>
            <a:ext cx="7772400" cy="1867934"/>
          </a:xfrm>
          <a:prstGeom prst="rect">
            <a:avLst/>
          </a:prstGeom>
        </p:spPr>
      </p:pic>
    </p:spTree>
    <p:extLst>
      <p:ext uri="{BB962C8B-B14F-4D97-AF65-F5344CB8AC3E}">
        <p14:creationId xmlns:p14="http://schemas.microsoft.com/office/powerpoint/2010/main" val="223014392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409D7-35E2-0220-09D6-EDED74DD84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693902-622E-D055-96AA-82DB3C2F839D}"/>
              </a:ext>
            </a:extLst>
          </p:cNvPr>
          <p:cNvSpPr>
            <a:spLocks noGrp="1"/>
          </p:cNvSpPr>
          <p:nvPr>
            <p:ph type="body" sz="quarter" idx="10"/>
          </p:nvPr>
        </p:nvSpPr>
        <p:spPr>
          <a:xfrm>
            <a:off x="401580" y="3751174"/>
            <a:ext cx="7632948" cy="1128075"/>
          </a:xfrm>
        </p:spPr>
        <p:txBody>
          <a:bodyPr/>
          <a:lstStyle/>
          <a:p>
            <a:r>
              <a:rPr lang="en-US" sz="4000" dirty="0">
                <a:solidFill>
                  <a:schemeClr val="tx2"/>
                </a:solidFill>
                <a:latin typeface="Calibri" panose="020F0502020204030204" pitchFamily="34" charset="0"/>
                <a:cs typeface="Calibri" panose="020F0502020204030204" pitchFamily="34" charset="0"/>
              </a:rPr>
              <a:t>Emerging Therapies</a:t>
            </a:r>
          </a:p>
        </p:txBody>
      </p:sp>
      <p:sp>
        <p:nvSpPr>
          <p:cNvPr id="4" name="TextBox 3">
            <a:extLst>
              <a:ext uri="{FF2B5EF4-FFF2-40B4-BE49-F238E27FC236}">
                <a16:creationId xmlns:a16="http://schemas.microsoft.com/office/drawing/2014/main" id="{99C009D3-6133-FDBE-944B-61CCFB03A61E}"/>
              </a:ext>
            </a:extLst>
          </p:cNvPr>
          <p:cNvSpPr txBox="1"/>
          <p:nvPr/>
        </p:nvSpPr>
        <p:spPr>
          <a:xfrm>
            <a:off x="-1389888" y="-168249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35767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03AE-C0A1-49DF-BCB6-080987667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C5166-24E6-EEBE-A257-18019D6539FE}"/>
              </a:ext>
            </a:extLst>
          </p:cNvPr>
          <p:cNvSpPr>
            <a:spLocks noGrp="1"/>
          </p:cNvSpPr>
          <p:nvPr>
            <p:ph type="title"/>
          </p:nvPr>
        </p:nvSpPr>
        <p:spPr/>
        <p:txBody>
          <a:bodyPr/>
          <a:lstStyle/>
          <a:p>
            <a:pPr algn="ctr"/>
            <a:r>
              <a:rPr lang="en-US" b="1" dirty="0" err="1">
                <a:latin typeface="+mn-lt"/>
              </a:rPr>
              <a:t>Ifinatamab</a:t>
            </a:r>
            <a:r>
              <a:rPr lang="en-US" b="1" dirty="0">
                <a:latin typeface="+mn-lt"/>
              </a:rPr>
              <a:t>:  B7-H3 ADC</a:t>
            </a:r>
          </a:p>
        </p:txBody>
      </p:sp>
      <p:sp>
        <p:nvSpPr>
          <p:cNvPr id="4" name="TextBox 3">
            <a:extLst>
              <a:ext uri="{FF2B5EF4-FFF2-40B4-BE49-F238E27FC236}">
                <a16:creationId xmlns:a16="http://schemas.microsoft.com/office/drawing/2014/main" id="{CC78A480-8701-74A1-2634-C619B5ECBD56}"/>
              </a:ext>
            </a:extLst>
          </p:cNvPr>
          <p:cNvSpPr txBox="1"/>
          <p:nvPr/>
        </p:nvSpPr>
        <p:spPr>
          <a:xfrm>
            <a:off x="9749481" y="6168168"/>
            <a:ext cx="1220655"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Rudin, JCO 2025</a:t>
            </a:r>
          </a:p>
        </p:txBody>
      </p:sp>
      <p:sp>
        <p:nvSpPr>
          <p:cNvPr id="7" name="TextBox 6">
            <a:extLst>
              <a:ext uri="{FF2B5EF4-FFF2-40B4-BE49-F238E27FC236}">
                <a16:creationId xmlns:a16="http://schemas.microsoft.com/office/drawing/2014/main" id="{82239989-5089-930A-525D-3959ADD413E9}"/>
              </a:ext>
            </a:extLst>
          </p:cNvPr>
          <p:cNvSpPr txBox="1"/>
          <p:nvPr/>
        </p:nvSpPr>
        <p:spPr>
          <a:xfrm>
            <a:off x="1382609" y="1234344"/>
            <a:ext cx="9971191" cy="738664"/>
          </a:xfrm>
          <a:prstGeom prst="rect">
            <a:avLst/>
          </a:prstGeom>
          <a:noFill/>
        </p:spPr>
        <p:txBody>
          <a:bodyPr wrap="none" rtlCol="0">
            <a:spAutoFit/>
          </a:bodyPr>
          <a:lstStyle/>
          <a:p>
            <a:r>
              <a:rPr lang="en-US" sz="2400" b="1" dirty="0"/>
              <a:t>B7H3 (CD276) is a member of the B7 family of immune checkpoint molecules</a:t>
            </a:r>
          </a:p>
          <a:p>
            <a:endParaRPr lang="en-US" dirty="0"/>
          </a:p>
        </p:txBody>
      </p:sp>
      <p:pic>
        <p:nvPicPr>
          <p:cNvPr id="9" name="Content Placeholder 8" descr="A barcode diagram of patients&#10;&#10;AI-generated content may be incorrect.">
            <a:extLst>
              <a:ext uri="{FF2B5EF4-FFF2-40B4-BE49-F238E27FC236}">
                <a16:creationId xmlns:a16="http://schemas.microsoft.com/office/drawing/2014/main" id="{423D3596-8195-2C78-EE5F-A83D5B1D88E8}"/>
              </a:ext>
            </a:extLst>
          </p:cNvPr>
          <p:cNvPicPr>
            <a:picLocks noGrp="1" noChangeAspect="1"/>
          </p:cNvPicPr>
          <p:nvPr>
            <p:ph idx="1"/>
          </p:nvPr>
        </p:nvPicPr>
        <p:blipFill>
          <a:blip r:embed="rId3"/>
          <a:stretch>
            <a:fillRect/>
          </a:stretch>
        </p:blipFill>
        <p:spPr>
          <a:xfrm>
            <a:off x="1682501" y="1831516"/>
            <a:ext cx="8826997" cy="4351337"/>
          </a:xfrm>
        </p:spPr>
      </p:pic>
    </p:spTree>
    <p:extLst>
      <p:ext uri="{BB962C8B-B14F-4D97-AF65-F5344CB8AC3E}">
        <p14:creationId xmlns:p14="http://schemas.microsoft.com/office/powerpoint/2010/main" val="1574923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2EA9-9FF7-69BF-808A-11104BD4F525}"/>
              </a:ext>
            </a:extLst>
          </p:cNvPr>
          <p:cNvSpPr>
            <a:spLocks noGrp="1"/>
          </p:cNvSpPr>
          <p:nvPr>
            <p:ph type="title"/>
          </p:nvPr>
        </p:nvSpPr>
        <p:spPr/>
        <p:txBody>
          <a:bodyPr/>
          <a:lstStyle/>
          <a:p>
            <a:pPr algn="ctr"/>
            <a:r>
              <a:rPr lang="en-US" b="1" dirty="0">
                <a:latin typeface="+mn-lt"/>
              </a:rPr>
              <a:t>YL201:  B7-H3 ADC</a:t>
            </a:r>
          </a:p>
        </p:txBody>
      </p:sp>
      <p:pic>
        <p:nvPicPr>
          <p:cNvPr id="6" name="Content Placeholder 5" descr="A graph of a function&#10;&#10;AI-generated content may be incorrect.">
            <a:extLst>
              <a:ext uri="{FF2B5EF4-FFF2-40B4-BE49-F238E27FC236}">
                <a16:creationId xmlns:a16="http://schemas.microsoft.com/office/drawing/2014/main" id="{F4152959-CC3D-B9E8-3DC1-89C0BF0E2192}"/>
              </a:ext>
            </a:extLst>
          </p:cNvPr>
          <p:cNvPicPr>
            <a:picLocks noGrp="1" noChangeAspect="1"/>
          </p:cNvPicPr>
          <p:nvPr>
            <p:ph idx="1"/>
          </p:nvPr>
        </p:nvPicPr>
        <p:blipFill>
          <a:blip r:embed="rId3"/>
          <a:stretch>
            <a:fillRect/>
          </a:stretch>
        </p:blipFill>
        <p:spPr>
          <a:xfrm>
            <a:off x="397104" y="1767883"/>
            <a:ext cx="11397791" cy="3613508"/>
          </a:xfrm>
        </p:spPr>
      </p:pic>
      <p:sp>
        <p:nvSpPr>
          <p:cNvPr id="4" name="TextBox 3">
            <a:extLst>
              <a:ext uri="{FF2B5EF4-FFF2-40B4-BE49-F238E27FC236}">
                <a16:creationId xmlns:a16="http://schemas.microsoft.com/office/drawing/2014/main" id="{A9FD3C6A-5F81-CD1C-A3B2-B9F5350C5ADA}"/>
              </a:ext>
            </a:extLst>
          </p:cNvPr>
          <p:cNvSpPr txBox="1"/>
          <p:nvPr/>
        </p:nvSpPr>
        <p:spPr>
          <a:xfrm>
            <a:off x="9749481" y="6168168"/>
            <a:ext cx="137749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Ma, Nat Med 2025</a:t>
            </a:r>
          </a:p>
        </p:txBody>
      </p:sp>
    </p:spTree>
    <p:extLst>
      <p:ext uri="{BB962C8B-B14F-4D97-AF65-F5344CB8AC3E}">
        <p14:creationId xmlns:p14="http://schemas.microsoft.com/office/powerpoint/2010/main" val="1893433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8F3F-81F7-C426-5B3B-D74C50701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856D5-6872-136C-0931-E0D20937059C}"/>
              </a:ext>
            </a:extLst>
          </p:cNvPr>
          <p:cNvSpPr>
            <a:spLocks noGrp="1"/>
          </p:cNvSpPr>
          <p:nvPr>
            <p:ph type="title"/>
          </p:nvPr>
        </p:nvSpPr>
        <p:spPr/>
        <p:txBody>
          <a:bodyPr/>
          <a:lstStyle/>
          <a:p>
            <a:pPr algn="ctr"/>
            <a:r>
              <a:rPr lang="en-US" b="1" dirty="0">
                <a:latin typeface="+mn-lt"/>
              </a:rPr>
              <a:t>MHB088C:  B7-H3 ADC</a:t>
            </a:r>
          </a:p>
        </p:txBody>
      </p:sp>
      <p:sp>
        <p:nvSpPr>
          <p:cNvPr id="4" name="TextBox 3">
            <a:extLst>
              <a:ext uri="{FF2B5EF4-FFF2-40B4-BE49-F238E27FC236}">
                <a16:creationId xmlns:a16="http://schemas.microsoft.com/office/drawing/2014/main" id="{C531C39C-1826-9F47-6EF4-8A39364098EB}"/>
              </a:ext>
            </a:extLst>
          </p:cNvPr>
          <p:cNvSpPr txBox="1"/>
          <p:nvPr/>
        </p:nvSpPr>
        <p:spPr>
          <a:xfrm>
            <a:off x="9749481" y="6168168"/>
            <a:ext cx="127515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Shen, ASCO 2025</a:t>
            </a:r>
          </a:p>
        </p:txBody>
      </p:sp>
      <p:pic>
        <p:nvPicPr>
          <p:cNvPr id="8" name="Content Placeholder 7" descr="A blue background with yellow text&#10;&#10;AI-generated content may be incorrect.">
            <a:extLst>
              <a:ext uri="{FF2B5EF4-FFF2-40B4-BE49-F238E27FC236}">
                <a16:creationId xmlns:a16="http://schemas.microsoft.com/office/drawing/2014/main" id="{57780F59-36CF-D724-9DDF-E50C1FDB6430}"/>
              </a:ext>
            </a:extLst>
          </p:cNvPr>
          <p:cNvPicPr>
            <a:picLocks noGrp="1" noChangeAspect="1"/>
          </p:cNvPicPr>
          <p:nvPr>
            <p:ph idx="1"/>
          </p:nvPr>
        </p:nvPicPr>
        <p:blipFill>
          <a:blip r:embed="rId3"/>
          <a:srcRect t="20276"/>
          <a:stretch>
            <a:fillRect/>
          </a:stretch>
        </p:blipFill>
        <p:spPr>
          <a:xfrm>
            <a:off x="568183" y="1471409"/>
            <a:ext cx="11055633" cy="4459694"/>
          </a:xfrm>
          <a:prstGeom prst="rect">
            <a:avLst/>
          </a:prstGeom>
        </p:spPr>
      </p:pic>
    </p:spTree>
    <p:extLst>
      <p:ext uri="{BB962C8B-B14F-4D97-AF65-F5344CB8AC3E}">
        <p14:creationId xmlns:p14="http://schemas.microsoft.com/office/powerpoint/2010/main" val="3087268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FB7C-1C60-C1C0-A306-C8F74DCC8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340AB-2214-ED5E-32C6-E8C81E8971A3}"/>
              </a:ext>
            </a:extLst>
          </p:cNvPr>
          <p:cNvSpPr>
            <a:spLocks noGrp="1"/>
          </p:cNvSpPr>
          <p:nvPr>
            <p:ph type="title"/>
          </p:nvPr>
        </p:nvSpPr>
        <p:spPr/>
        <p:txBody>
          <a:bodyPr/>
          <a:lstStyle/>
          <a:p>
            <a:pPr algn="ctr"/>
            <a:r>
              <a:rPr lang="en-US" b="1" dirty="0">
                <a:latin typeface="+mn-lt"/>
              </a:rPr>
              <a:t>MHB088C:  B7-H3 ADC</a:t>
            </a:r>
          </a:p>
        </p:txBody>
      </p:sp>
      <p:sp>
        <p:nvSpPr>
          <p:cNvPr id="4" name="TextBox 3">
            <a:extLst>
              <a:ext uri="{FF2B5EF4-FFF2-40B4-BE49-F238E27FC236}">
                <a16:creationId xmlns:a16="http://schemas.microsoft.com/office/drawing/2014/main" id="{58AB5819-D328-13B6-85B1-D79C1EB82F39}"/>
              </a:ext>
            </a:extLst>
          </p:cNvPr>
          <p:cNvSpPr txBox="1"/>
          <p:nvPr/>
        </p:nvSpPr>
        <p:spPr>
          <a:xfrm>
            <a:off x="9749481" y="6459452"/>
            <a:ext cx="127515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Shen, ASCO 2025</a:t>
            </a:r>
          </a:p>
        </p:txBody>
      </p:sp>
      <p:sp>
        <p:nvSpPr>
          <p:cNvPr id="5" name="Content Placeholder 4">
            <a:extLst>
              <a:ext uri="{FF2B5EF4-FFF2-40B4-BE49-F238E27FC236}">
                <a16:creationId xmlns:a16="http://schemas.microsoft.com/office/drawing/2014/main" id="{562530CC-44AD-AED3-BFE8-10B3895BB841}"/>
              </a:ext>
            </a:extLst>
          </p:cNvPr>
          <p:cNvSpPr>
            <a:spLocks noGrp="1"/>
          </p:cNvSpPr>
          <p:nvPr>
            <p:ph idx="1"/>
          </p:nvPr>
        </p:nvSpPr>
        <p:spPr/>
        <p:txBody>
          <a:bodyPr/>
          <a:lstStyle/>
          <a:p>
            <a:endParaRPr lang="en-US"/>
          </a:p>
        </p:txBody>
      </p:sp>
      <p:pic>
        <p:nvPicPr>
          <p:cNvPr id="6" name="Picture 5" descr="A screenshot of a graph&#10;&#10;AI-generated content may be incorrect.">
            <a:extLst>
              <a:ext uri="{FF2B5EF4-FFF2-40B4-BE49-F238E27FC236}">
                <a16:creationId xmlns:a16="http://schemas.microsoft.com/office/drawing/2014/main" id="{99A0F30F-ADA8-CC8E-86B4-BC7CE524A284}"/>
              </a:ext>
            </a:extLst>
          </p:cNvPr>
          <p:cNvPicPr>
            <a:picLocks noChangeAspect="1"/>
          </p:cNvPicPr>
          <p:nvPr/>
        </p:nvPicPr>
        <p:blipFill>
          <a:blip r:embed="rId3"/>
          <a:stretch>
            <a:fillRect/>
          </a:stretch>
        </p:blipFill>
        <p:spPr>
          <a:xfrm>
            <a:off x="939800" y="981034"/>
            <a:ext cx="10515600" cy="5354909"/>
          </a:xfrm>
          <a:prstGeom prst="rect">
            <a:avLst/>
          </a:prstGeom>
        </p:spPr>
      </p:pic>
    </p:spTree>
    <p:extLst>
      <p:ext uri="{BB962C8B-B14F-4D97-AF65-F5344CB8AC3E}">
        <p14:creationId xmlns:p14="http://schemas.microsoft.com/office/powerpoint/2010/main" val="2950781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A167E-DCC6-871D-5E07-813BAC65C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06742-FEFE-A910-F8C8-5CE6E6E30E19}"/>
              </a:ext>
            </a:extLst>
          </p:cNvPr>
          <p:cNvSpPr>
            <a:spLocks noGrp="1"/>
          </p:cNvSpPr>
          <p:nvPr>
            <p:ph type="title"/>
          </p:nvPr>
        </p:nvSpPr>
        <p:spPr/>
        <p:txBody>
          <a:bodyPr/>
          <a:lstStyle/>
          <a:p>
            <a:pPr algn="ctr"/>
            <a:r>
              <a:rPr lang="en-US" b="1" dirty="0">
                <a:latin typeface="+mn-lt"/>
              </a:rPr>
              <a:t>MHB088C:  B7-H3 ADC</a:t>
            </a:r>
          </a:p>
        </p:txBody>
      </p:sp>
      <p:sp>
        <p:nvSpPr>
          <p:cNvPr id="4" name="TextBox 3">
            <a:extLst>
              <a:ext uri="{FF2B5EF4-FFF2-40B4-BE49-F238E27FC236}">
                <a16:creationId xmlns:a16="http://schemas.microsoft.com/office/drawing/2014/main" id="{DA34606A-61E6-79B2-E9BB-F3B48DF45B04}"/>
              </a:ext>
            </a:extLst>
          </p:cNvPr>
          <p:cNvSpPr txBox="1"/>
          <p:nvPr/>
        </p:nvSpPr>
        <p:spPr>
          <a:xfrm>
            <a:off x="9749481" y="6459452"/>
            <a:ext cx="1275157"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Shen, ASCO 2025</a:t>
            </a:r>
          </a:p>
        </p:txBody>
      </p:sp>
      <p:pic>
        <p:nvPicPr>
          <p:cNvPr id="6" name="Content Placeholder 5" descr="A blue screen with white text&#10;&#10;AI-generated content may be incorrect.">
            <a:extLst>
              <a:ext uri="{FF2B5EF4-FFF2-40B4-BE49-F238E27FC236}">
                <a16:creationId xmlns:a16="http://schemas.microsoft.com/office/drawing/2014/main" id="{1D03ECC1-EDB0-60BC-425B-FB0E32C44DB2}"/>
              </a:ext>
            </a:extLst>
          </p:cNvPr>
          <p:cNvPicPr>
            <a:picLocks noGrp="1" noChangeAspect="1"/>
          </p:cNvPicPr>
          <p:nvPr>
            <p:ph idx="1"/>
          </p:nvPr>
        </p:nvPicPr>
        <p:blipFill>
          <a:blip r:embed="rId3"/>
          <a:stretch>
            <a:fillRect/>
          </a:stretch>
        </p:blipFill>
        <p:spPr>
          <a:xfrm>
            <a:off x="695157" y="1234344"/>
            <a:ext cx="11102269" cy="4621024"/>
          </a:xfrm>
          <a:prstGeom prst="rect">
            <a:avLst/>
          </a:prstGeom>
        </p:spPr>
      </p:pic>
    </p:spTree>
    <p:extLst>
      <p:ext uri="{BB962C8B-B14F-4D97-AF65-F5344CB8AC3E}">
        <p14:creationId xmlns:p14="http://schemas.microsoft.com/office/powerpoint/2010/main" val="391394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D77C-A3B6-6621-0D02-CA00401A199D}"/>
              </a:ext>
            </a:extLst>
          </p:cNvPr>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The Workup of SCLC</a:t>
            </a:r>
          </a:p>
        </p:txBody>
      </p:sp>
      <p:sp>
        <p:nvSpPr>
          <p:cNvPr id="3" name="Content Placeholder 2">
            <a:extLst>
              <a:ext uri="{FF2B5EF4-FFF2-40B4-BE49-F238E27FC236}">
                <a16:creationId xmlns:a16="http://schemas.microsoft.com/office/drawing/2014/main" id="{1E3EA985-1F92-A924-BDEA-696344AD7D81}"/>
              </a:ext>
            </a:extLst>
          </p:cNvPr>
          <p:cNvSpPr>
            <a:spLocks noGrp="1"/>
          </p:cNvSpPr>
          <p:nvPr>
            <p:ph idx="1"/>
          </p:nvPr>
        </p:nvSpPr>
        <p:spPr>
          <a:xfrm>
            <a:off x="936347" y="1581243"/>
            <a:ext cx="11344835" cy="4351338"/>
          </a:xfrm>
        </p:spPr>
        <p:txBody>
          <a:bodyPr/>
          <a:lstStyle/>
          <a:p>
            <a:pPr marL="342900" indent="-342900">
              <a:buFont typeface="Arial" panose="020B0604020202020204" pitchFamily="34" charset="0"/>
              <a:buChar char="•"/>
            </a:pPr>
            <a:r>
              <a:rPr lang="en-US" dirty="0">
                <a:solidFill>
                  <a:srgbClr val="4A586D"/>
                </a:solidFill>
                <a:latin typeface="Calibri" panose="020F0502020204030204" pitchFamily="34" charset="0"/>
                <a:cs typeface="Calibri" panose="020F0502020204030204" pitchFamily="34" charset="0"/>
              </a:rPr>
              <a:t>CTs - C/A/P</a:t>
            </a:r>
          </a:p>
          <a:p>
            <a:pPr marL="342900" indent="-342900">
              <a:buFont typeface="Arial" panose="020B0604020202020204" pitchFamily="34" charset="0"/>
              <a:buChar char="•"/>
            </a:pPr>
            <a:r>
              <a:rPr lang="en-US" dirty="0">
                <a:solidFill>
                  <a:srgbClr val="4A586D"/>
                </a:solidFill>
                <a:latin typeface="Calibri" panose="020F0502020204030204" pitchFamily="34" charset="0"/>
                <a:cs typeface="Calibri" panose="020F0502020204030204" pitchFamily="34" charset="0"/>
              </a:rPr>
              <a:t>MRI – Brain</a:t>
            </a:r>
          </a:p>
          <a:p>
            <a:pPr marL="342900" indent="-342900">
              <a:buFont typeface="Arial" panose="020B0604020202020204" pitchFamily="34" charset="0"/>
              <a:buChar char="•"/>
            </a:pPr>
            <a:r>
              <a:rPr lang="en-US" dirty="0">
                <a:solidFill>
                  <a:srgbClr val="4A586D"/>
                </a:solidFill>
                <a:latin typeface="Calibri" panose="020F0502020204030204" pitchFamily="34" charset="0"/>
                <a:cs typeface="Calibri" panose="020F0502020204030204" pitchFamily="34" charset="0"/>
              </a:rPr>
              <a:t>Genetic sequencing</a:t>
            </a:r>
          </a:p>
          <a:p>
            <a:pPr marL="342900" indent="-342900">
              <a:buFont typeface="Arial" panose="020B0604020202020204" pitchFamily="34" charset="0"/>
              <a:buChar char="•"/>
            </a:pPr>
            <a:endParaRPr lang="en-US" dirty="0">
              <a:solidFill>
                <a:srgbClr val="4A586D"/>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rgbClr val="4A586D"/>
                </a:solidFill>
                <a:latin typeface="Calibri" panose="020F0502020204030204" pitchFamily="34" charset="0"/>
                <a:cs typeface="Calibri" panose="020F0502020204030204" pitchFamily="34" charset="0"/>
              </a:rPr>
              <a:t>Hospital Care</a:t>
            </a:r>
          </a:p>
          <a:p>
            <a:endParaRPr lang="en-US" dirty="0"/>
          </a:p>
          <a:p>
            <a:endParaRPr lang="en-US" dirty="0"/>
          </a:p>
        </p:txBody>
      </p:sp>
      <p:sp>
        <p:nvSpPr>
          <p:cNvPr id="4" name="Slide Number Placeholder 3">
            <a:extLst>
              <a:ext uri="{FF2B5EF4-FFF2-40B4-BE49-F238E27FC236}">
                <a16:creationId xmlns:a16="http://schemas.microsoft.com/office/drawing/2014/main" id="{B7EEC937-C859-00AD-1D58-878FAC2847AC}"/>
              </a:ext>
            </a:extLst>
          </p:cNvPr>
          <p:cNvSpPr>
            <a:spLocks noGrp="1"/>
          </p:cNvSpPr>
          <p:nvPr>
            <p:ph type="sldNum" sz="quarter" idx="12"/>
          </p:nvPr>
        </p:nvSpPr>
        <p:spPr/>
        <p:txBody>
          <a:bodyPr/>
          <a:lstStyle/>
          <a:p>
            <a:fld id="{DF28FB93-0A08-4E7D-8E63-9EFA29F1E093}" type="slidenum">
              <a:rPr lang="en-US" smtClean="0"/>
              <a:pPr/>
              <a:t>5</a:t>
            </a:fld>
            <a:endParaRPr lang="en-US" dirty="0"/>
          </a:p>
        </p:txBody>
      </p:sp>
    </p:spTree>
    <p:extLst>
      <p:ext uri="{BB962C8B-B14F-4D97-AF65-F5344CB8AC3E}">
        <p14:creationId xmlns:p14="http://schemas.microsoft.com/office/powerpoint/2010/main" val="4262187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584D-B411-3E5C-7EBB-E1059BB9360C}"/>
              </a:ext>
            </a:extLst>
          </p:cNvPr>
          <p:cNvSpPr>
            <a:spLocks noGrp="1"/>
          </p:cNvSpPr>
          <p:nvPr>
            <p:ph type="title"/>
          </p:nvPr>
        </p:nvSpPr>
        <p:spPr/>
        <p:txBody>
          <a:bodyPr/>
          <a:lstStyle/>
          <a:p>
            <a:pPr algn="ctr"/>
            <a:r>
              <a:rPr lang="en-US" b="1" dirty="0">
                <a:latin typeface="+mn-lt"/>
              </a:rPr>
              <a:t>7MW3711:  B7-H3 ADC</a:t>
            </a:r>
          </a:p>
        </p:txBody>
      </p:sp>
      <p:sp>
        <p:nvSpPr>
          <p:cNvPr id="3" name="Content Placeholder 2">
            <a:extLst>
              <a:ext uri="{FF2B5EF4-FFF2-40B4-BE49-F238E27FC236}">
                <a16:creationId xmlns:a16="http://schemas.microsoft.com/office/drawing/2014/main" id="{C9EC962B-EBA3-FCEF-EDA8-AF2662A3B44F}"/>
              </a:ext>
            </a:extLst>
          </p:cNvPr>
          <p:cNvSpPr>
            <a:spLocks noGrp="1"/>
          </p:cNvSpPr>
          <p:nvPr>
            <p:ph idx="1"/>
          </p:nvPr>
        </p:nvSpPr>
        <p:spPr>
          <a:xfrm>
            <a:off x="952500" y="1204172"/>
            <a:ext cx="10515600" cy="4351338"/>
          </a:xfrm>
        </p:spPr>
        <p:txBody>
          <a:bodyPr>
            <a:normAutofit/>
          </a:bodyPr>
          <a:lstStyle/>
          <a:p>
            <a:pPr lvl="2"/>
            <a:endParaRPr lang="en-US" dirty="0"/>
          </a:p>
          <a:p>
            <a:pPr lvl="2"/>
            <a:r>
              <a:rPr lang="en-US" sz="3200" b="1" dirty="0"/>
              <a:t>N=37 (21 NSCLC/16 SCLC)</a:t>
            </a:r>
          </a:p>
          <a:p>
            <a:pPr lvl="2"/>
            <a:r>
              <a:rPr lang="en-US" sz="3200" b="1" dirty="0"/>
              <a:t>ORR:  S-NSCLC 37.5% (3/8) / SCLC 87.5% (7/8)</a:t>
            </a:r>
          </a:p>
          <a:p>
            <a:pPr lvl="1"/>
            <a:endParaRPr lang="en-US" dirty="0"/>
          </a:p>
          <a:p>
            <a:pPr lvl="1"/>
            <a:endParaRPr lang="en-US" dirty="0"/>
          </a:p>
        </p:txBody>
      </p:sp>
      <p:sp>
        <p:nvSpPr>
          <p:cNvPr id="4" name="TextBox 3">
            <a:extLst>
              <a:ext uri="{FF2B5EF4-FFF2-40B4-BE49-F238E27FC236}">
                <a16:creationId xmlns:a16="http://schemas.microsoft.com/office/drawing/2014/main" id="{A879FFB5-7FE8-E8E9-49C4-16A7EEFDB019}"/>
              </a:ext>
            </a:extLst>
          </p:cNvPr>
          <p:cNvSpPr txBox="1"/>
          <p:nvPr/>
        </p:nvSpPr>
        <p:spPr>
          <a:xfrm>
            <a:off x="9514083" y="6100192"/>
            <a:ext cx="1063561"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Li, ASCO 2025</a:t>
            </a:r>
          </a:p>
        </p:txBody>
      </p:sp>
      <p:pic>
        <p:nvPicPr>
          <p:cNvPr id="6" name="Picture 5" descr="A close-up of a graph&#10;&#10;AI-generated content may be incorrect.">
            <a:extLst>
              <a:ext uri="{FF2B5EF4-FFF2-40B4-BE49-F238E27FC236}">
                <a16:creationId xmlns:a16="http://schemas.microsoft.com/office/drawing/2014/main" id="{1B093F0F-FA29-56B8-3033-3E826F3574C1}"/>
              </a:ext>
            </a:extLst>
          </p:cNvPr>
          <p:cNvPicPr>
            <a:picLocks noChangeAspect="1"/>
          </p:cNvPicPr>
          <p:nvPr/>
        </p:nvPicPr>
        <p:blipFill>
          <a:blip r:embed="rId2"/>
          <a:stretch>
            <a:fillRect/>
          </a:stretch>
        </p:blipFill>
        <p:spPr>
          <a:xfrm>
            <a:off x="1501001" y="3006544"/>
            <a:ext cx="5057456" cy="2471903"/>
          </a:xfrm>
          <a:prstGeom prst="rect">
            <a:avLst/>
          </a:prstGeom>
        </p:spPr>
      </p:pic>
      <p:pic>
        <p:nvPicPr>
          <p:cNvPr id="10" name="Picture 9" descr="A screenshot of a medical report&#10;&#10;AI-generated content may be incorrect.">
            <a:extLst>
              <a:ext uri="{FF2B5EF4-FFF2-40B4-BE49-F238E27FC236}">
                <a16:creationId xmlns:a16="http://schemas.microsoft.com/office/drawing/2014/main" id="{8F00A9A9-ADB2-2272-492A-0EB3294D07EA}"/>
              </a:ext>
            </a:extLst>
          </p:cNvPr>
          <p:cNvPicPr>
            <a:picLocks noChangeAspect="1"/>
          </p:cNvPicPr>
          <p:nvPr/>
        </p:nvPicPr>
        <p:blipFill>
          <a:blip r:embed="rId3"/>
          <a:stretch>
            <a:fillRect/>
          </a:stretch>
        </p:blipFill>
        <p:spPr>
          <a:xfrm>
            <a:off x="7443389" y="3006544"/>
            <a:ext cx="3796111" cy="2747766"/>
          </a:xfrm>
          <a:prstGeom prst="rect">
            <a:avLst/>
          </a:prstGeom>
        </p:spPr>
      </p:pic>
    </p:spTree>
    <p:extLst>
      <p:ext uri="{BB962C8B-B14F-4D97-AF65-F5344CB8AC3E}">
        <p14:creationId xmlns:p14="http://schemas.microsoft.com/office/powerpoint/2010/main" val="2003612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4436-E1EA-8FD8-208C-60E737140C31}"/>
              </a:ext>
            </a:extLst>
          </p:cNvPr>
          <p:cNvSpPr>
            <a:spLocks noGrp="1"/>
          </p:cNvSpPr>
          <p:nvPr>
            <p:ph type="title"/>
          </p:nvPr>
        </p:nvSpPr>
        <p:spPr/>
        <p:txBody>
          <a:bodyPr/>
          <a:lstStyle/>
          <a:p>
            <a:pPr algn="ctr"/>
            <a:r>
              <a:rPr lang="en-US" b="1" dirty="0">
                <a:latin typeface="+mn-lt"/>
              </a:rPr>
              <a:t>Seizure-Related Homolog (SEZ6)</a:t>
            </a:r>
          </a:p>
        </p:txBody>
      </p:sp>
      <p:sp>
        <p:nvSpPr>
          <p:cNvPr id="6" name="TextBox 5">
            <a:extLst>
              <a:ext uri="{FF2B5EF4-FFF2-40B4-BE49-F238E27FC236}">
                <a16:creationId xmlns:a16="http://schemas.microsoft.com/office/drawing/2014/main" id="{501A5FAD-F33E-7E8D-1874-5C61BB3C659E}"/>
              </a:ext>
            </a:extLst>
          </p:cNvPr>
          <p:cNvSpPr txBox="1"/>
          <p:nvPr/>
        </p:nvSpPr>
        <p:spPr>
          <a:xfrm>
            <a:off x="9942452" y="6168250"/>
            <a:ext cx="141134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Cooper, ASCO 2025</a:t>
            </a:r>
          </a:p>
        </p:txBody>
      </p:sp>
      <p:pic>
        <p:nvPicPr>
          <p:cNvPr id="8" name="Picture 7" descr="A close-up of a medical information&#10;&#10;AI-generated content may be incorrect.">
            <a:extLst>
              <a:ext uri="{FF2B5EF4-FFF2-40B4-BE49-F238E27FC236}">
                <a16:creationId xmlns:a16="http://schemas.microsoft.com/office/drawing/2014/main" id="{11F73DE3-FEB4-A169-32ED-165D99F48400}"/>
              </a:ext>
            </a:extLst>
          </p:cNvPr>
          <p:cNvPicPr>
            <a:picLocks noChangeAspect="1"/>
          </p:cNvPicPr>
          <p:nvPr/>
        </p:nvPicPr>
        <p:blipFill>
          <a:blip r:embed="rId2"/>
          <a:stretch>
            <a:fillRect/>
          </a:stretch>
        </p:blipFill>
        <p:spPr>
          <a:xfrm>
            <a:off x="1886327" y="962662"/>
            <a:ext cx="8737557" cy="4932675"/>
          </a:xfrm>
          <a:prstGeom prst="rect">
            <a:avLst/>
          </a:prstGeom>
        </p:spPr>
      </p:pic>
    </p:spTree>
    <p:extLst>
      <p:ext uri="{BB962C8B-B14F-4D97-AF65-F5344CB8AC3E}">
        <p14:creationId xmlns:p14="http://schemas.microsoft.com/office/powerpoint/2010/main" val="112996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582B1-8F56-1461-F2B1-EC7BD69C1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C1EBA-7255-590D-2E14-95CD0A0527A5}"/>
              </a:ext>
            </a:extLst>
          </p:cNvPr>
          <p:cNvSpPr>
            <a:spLocks noGrp="1"/>
          </p:cNvSpPr>
          <p:nvPr>
            <p:ph type="title"/>
          </p:nvPr>
        </p:nvSpPr>
        <p:spPr/>
        <p:txBody>
          <a:bodyPr/>
          <a:lstStyle/>
          <a:p>
            <a:pPr algn="ctr"/>
            <a:r>
              <a:rPr lang="en-US" b="1" dirty="0">
                <a:latin typeface="+mn-lt"/>
              </a:rPr>
              <a:t>ABBV-706:  SEZ6 ADC</a:t>
            </a:r>
          </a:p>
        </p:txBody>
      </p:sp>
      <p:sp>
        <p:nvSpPr>
          <p:cNvPr id="6" name="TextBox 5">
            <a:extLst>
              <a:ext uri="{FF2B5EF4-FFF2-40B4-BE49-F238E27FC236}">
                <a16:creationId xmlns:a16="http://schemas.microsoft.com/office/drawing/2014/main" id="{E00B9088-5258-582F-5836-197E17296513}"/>
              </a:ext>
            </a:extLst>
          </p:cNvPr>
          <p:cNvSpPr txBox="1"/>
          <p:nvPr/>
        </p:nvSpPr>
        <p:spPr>
          <a:xfrm>
            <a:off x="9822971" y="6168169"/>
            <a:ext cx="1411348"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Cooper, ASCO 2025</a:t>
            </a:r>
          </a:p>
        </p:txBody>
      </p:sp>
      <p:pic>
        <p:nvPicPr>
          <p:cNvPr id="9" name="Content Placeholder 8" descr="A screenshot of a computer screen&#10;&#10;AI-generated content may be incorrect.">
            <a:extLst>
              <a:ext uri="{FF2B5EF4-FFF2-40B4-BE49-F238E27FC236}">
                <a16:creationId xmlns:a16="http://schemas.microsoft.com/office/drawing/2014/main" id="{9B26FA3B-56AA-D16F-EB92-05693B14870E}"/>
              </a:ext>
            </a:extLst>
          </p:cNvPr>
          <p:cNvPicPr>
            <a:picLocks noGrp="1" noChangeAspect="1"/>
          </p:cNvPicPr>
          <p:nvPr>
            <p:ph idx="1"/>
          </p:nvPr>
        </p:nvPicPr>
        <p:blipFill>
          <a:blip r:embed="rId2"/>
          <a:stretch>
            <a:fillRect/>
          </a:stretch>
        </p:blipFill>
        <p:spPr>
          <a:xfrm>
            <a:off x="4952838" y="1459832"/>
            <a:ext cx="7239162" cy="4125849"/>
          </a:xfrm>
        </p:spPr>
      </p:pic>
      <p:pic>
        <p:nvPicPr>
          <p:cNvPr id="11" name="Picture 10" descr="A chart with numbers and text&#10;&#10;AI-generated content may be incorrect.">
            <a:extLst>
              <a:ext uri="{FF2B5EF4-FFF2-40B4-BE49-F238E27FC236}">
                <a16:creationId xmlns:a16="http://schemas.microsoft.com/office/drawing/2014/main" id="{DC0C3E1C-6E77-567C-3562-98C568AD035C}"/>
              </a:ext>
            </a:extLst>
          </p:cNvPr>
          <p:cNvPicPr>
            <a:picLocks noChangeAspect="1"/>
          </p:cNvPicPr>
          <p:nvPr/>
        </p:nvPicPr>
        <p:blipFill>
          <a:blip r:embed="rId3"/>
          <a:stretch>
            <a:fillRect/>
          </a:stretch>
        </p:blipFill>
        <p:spPr>
          <a:xfrm>
            <a:off x="527718" y="1187450"/>
            <a:ext cx="4559300" cy="4483100"/>
          </a:xfrm>
          <a:prstGeom prst="rect">
            <a:avLst/>
          </a:prstGeom>
        </p:spPr>
      </p:pic>
    </p:spTree>
    <p:extLst>
      <p:ext uri="{BB962C8B-B14F-4D97-AF65-F5344CB8AC3E}">
        <p14:creationId xmlns:p14="http://schemas.microsoft.com/office/powerpoint/2010/main" val="2714229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1332-AD80-CC45-39AA-F961B280A88E}"/>
              </a:ext>
            </a:extLst>
          </p:cNvPr>
          <p:cNvSpPr>
            <a:spLocks noGrp="1"/>
          </p:cNvSpPr>
          <p:nvPr>
            <p:ph type="title"/>
          </p:nvPr>
        </p:nvSpPr>
        <p:spPr/>
        <p:txBody>
          <a:bodyPr/>
          <a:lstStyle/>
          <a:p>
            <a:pPr algn="ctr"/>
            <a:r>
              <a:rPr lang="en-US" sz="2800" dirty="0" err="1">
                <a:latin typeface="Calibri" panose="020F0502020204030204" pitchFamily="34" charset="0"/>
                <a:cs typeface="Calibri" panose="020F0502020204030204" pitchFamily="34" charset="0"/>
              </a:rPr>
              <a:t>Ivonescimab</a:t>
            </a:r>
            <a:endParaRPr lang="en-US" sz="2800" dirty="0">
              <a:latin typeface="Calibri" panose="020F0502020204030204" pitchFamily="34" charset="0"/>
              <a:cs typeface="Calibri" panose="020F0502020204030204" pitchFamily="34" charset="0"/>
            </a:endParaRPr>
          </a:p>
        </p:txBody>
      </p:sp>
      <p:pic>
        <p:nvPicPr>
          <p:cNvPr id="6" name="Content Placeholder 5" descr="A diagram of a structure&#10;&#10;AI-generated content may be incorrect.">
            <a:extLst>
              <a:ext uri="{FF2B5EF4-FFF2-40B4-BE49-F238E27FC236}">
                <a16:creationId xmlns:a16="http://schemas.microsoft.com/office/drawing/2014/main" id="{8301BD6D-D66C-EDCC-0CD7-B332BBB1B8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0273" y="1085451"/>
            <a:ext cx="3730335" cy="5073700"/>
          </a:xfrm>
        </p:spPr>
      </p:pic>
      <p:sp>
        <p:nvSpPr>
          <p:cNvPr id="4" name="Slide Number Placeholder 3">
            <a:extLst>
              <a:ext uri="{FF2B5EF4-FFF2-40B4-BE49-F238E27FC236}">
                <a16:creationId xmlns:a16="http://schemas.microsoft.com/office/drawing/2014/main" id="{80E793DA-8C72-F8D5-EC42-330D2D9E5800}"/>
              </a:ext>
            </a:extLst>
          </p:cNvPr>
          <p:cNvSpPr>
            <a:spLocks noGrp="1"/>
          </p:cNvSpPr>
          <p:nvPr>
            <p:ph type="sldNum" sz="quarter" idx="12"/>
          </p:nvPr>
        </p:nvSpPr>
        <p:spPr/>
        <p:txBody>
          <a:bodyPr/>
          <a:lstStyle/>
          <a:p>
            <a:fld id="{DF28FB93-0A08-4E7D-8E63-9EFA29F1E093}" type="slidenum">
              <a:rPr lang="en-US" smtClean="0"/>
              <a:pPr/>
              <a:t>53</a:t>
            </a:fld>
            <a:endParaRPr lang="en-US" dirty="0"/>
          </a:p>
        </p:txBody>
      </p:sp>
      <p:sp>
        <p:nvSpPr>
          <p:cNvPr id="7" name="TextBox 6">
            <a:extLst>
              <a:ext uri="{FF2B5EF4-FFF2-40B4-BE49-F238E27FC236}">
                <a16:creationId xmlns:a16="http://schemas.microsoft.com/office/drawing/2014/main" id="{F2B0CB1B-DD73-7B65-0AB8-12415717AFC5}"/>
              </a:ext>
            </a:extLst>
          </p:cNvPr>
          <p:cNvSpPr txBox="1"/>
          <p:nvPr/>
        </p:nvSpPr>
        <p:spPr>
          <a:xfrm>
            <a:off x="9514083" y="6100192"/>
            <a:ext cx="1351139"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Zhang, ASCO 2024</a:t>
            </a:r>
          </a:p>
        </p:txBody>
      </p:sp>
    </p:spTree>
    <p:extLst>
      <p:ext uri="{BB962C8B-B14F-4D97-AF65-F5344CB8AC3E}">
        <p14:creationId xmlns:p14="http://schemas.microsoft.com/office/powerpoint/2010/main" val="878857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1C8A0-D231-F844-8710-BF0E36423DE2}"/>
              </a:ext>
            </a:extLst>
          </p:cNvPr>
          <p:cNvSpPr>
            <a:spLocks noGrp="1"/>
          </p:cNvSpPr>
          <p:nvPr>
            <p:ph type="title"/>
          </p:nvPr>
        </p:nvSpPr>
        <p:spPr/>
        <p:txBody>
          <a:bodyPr/>
          <a:lstStyle/>
          <a:p>
            <a:pPr algn="ctr"/>
            <a:r>
              <a:rPr lang="en-US" dirty="0">
                <a:solidFill>
                  <a:srgbClr val="295698"/>
                </a:solidFill>
              </a:rPr>
              <a:t>Take-Aways</a:t>
            </a:r>
          </a:p>
        </p:txBody>
      </p:sp>
      <p:sp>
        <p:nvSpPr>
          <p:cNvPr id="6" name="Content Placeholder 5">
            <a:extLst>
              <a:ext uri="{FF2B5EF4-FFF2-40B4-BE49-F238E27FC236}">
                <a16:creationId xmlns:a16="http://schemas.microsoft.com/office/drawing/2014/main" id="{0C547BD4-1568-E840-9FCF-D877A0F82C85}"/>
              </a:ext>
            </a:extLst>
          </p:cNvPr>
          <p:cNvSpPr>
            <a:spLocks noGrp="1"/>
          </p:cNvSpPr>
          <p:nvPr>
            <p:ph idx="1"/>
          </p:nvPr>
        </p:nvSpPr>
        <p:spPr>
          <a:xfrm>
            <a:off x="838200" y="1825625"/>
            <a:ext cx="10331369" cy="3961564"/>
          </a:xfrm>
        </p:spPr>
        <p:txBody>
          <a:bodyPr>
            <a:normAutofit/>
          </a:bodyPr>
          <a:lstStyle/>
          <a:p>
            <a:r>
              <a:rPr lang="en-US" b="1" dirty="0">
                <a:solidFill>
                  <a:srgbClr val="4A586D"/>
                </a:solidFill>
              </a:rPr>
              <a:t>Durvalumab is now standard in LS-SCLC (x 2yrs)</a:t>
            </a:r>
          </a:p>
          <a:p>
            <a:endParaRPr lang="en-US" b="1" dirty="0">
              <a:solidFill>
                <a:srgbClr val="4A586D"/>
              </a:solidFill>
            </a:endParaRPr>
          </a:p>
          <a:p>
            <a:r>
              <a:rPr lang="en-US" b="1" dirty="0" err="1">
                <a:solidFill>
                  <a:srgbClr val="4A586D"/>
                </a:solidFill>
              </a:rPr>
              <a:t>Lurbinectidin</a:t>
            </a:r>
            <a:r>
              <a:rPr lang="en-US" b="1" dirty="0">
                <a:solidFill>
                  <a:srgbClr val="4A586D"/>
                </a:solidFill>
              </a:rPr>
              <a:t> is FDA-approved for 1</a:t>
            </a:r>
            <a:r>
              <a:rPr lang="en-US" b="1" baseline="30000" dirty="0">
                <a:solidFill>
                  <a:srgbClr val="4A586D"/>
                </a:solidFill>
              </a:rPr>
              <a:t>st</a:t>
            </a:r>
            <a:r>
              <a:rPr lang="en-US" b="1" dirty="0">
                <a:solidFill>
                  <a:srgbClr val="4A586D"/>
                </a:solidFill>
              </a:rPr>
              <a:t>-Line Maintenance use</a:t>
            </a:r>
          </a:p>
          <a:p>
            <a:endParaRPr lang="en-US" b="1" dirty="0">
              <a:solidFill>
                <a:srgbClr val="4A586D"/>
              </a:solidFill>
            </a:endParaRPr>
          </a:p>
          <a:p>
            <a:r>
              <a:rPr lang="en-US" b="1" dirty="0" err="1">
                <a:solidFill>
                  <a:srgbClr val="4A586D"/>
                </a:solidFill>
              </a:rPr>
              <a:t>Tarlatamab</a:t>
            </a:r>
            <a:r>
              <a:rPr lang="en-US" b="1" dirty="0">
                <a:solidFill>
                  <a:srgbClr val="4A586D"/>
                </a:solidFill>
              </a:rPr>
              <a:t> is now standard for relapsed SCLC – and likely will move into a First-Line setting in the future (? 1-2yrs)</a:t>
            </a:r>
            <a:endParaRPr lang="en-US" b="1" dirty="0">
              <a:solidFill>
                <a:srgbClr val="4E4540"/>
              </a:solidFill>
            </a:endParaRPr>
          </a:p>
          <a:p>
            <a:endParaRPr lang="en-US" dirty="0"/>
          </a:p>
          <a:p>
            <a:endParaRPr lang="en-US" dirty="0"/>
          </a:p>
          <a:p>
            <a:endParaRPr lang="en-US" dirty="0"/>
          </a:p>
        </p:txBody>
      </p:sp>
      <p:sp>
        <p:nvSpPr>
          <p:cNvPr id="3" name="Slide Number Placeholder 2"/>
          <p:cNvSpPr>
            <a:spLocks noGrp="1"/>
          </p:cNvSpPr>
          <p:nvPr>
            <p:ph type="sldNum" sz="quarter" idx="4294967295"/>
          </p:nvPr>
        </p:nvSpPr>
        <p:spPr>
          <a:xfrm>
            <a:off x="11809413" y="6365875"/>
            <a:ext cx="3825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a:ln>
                <a:noFill/>
              </a:ln>
              <a:solidFill>
                <a:srgbClr val="113468">
                  <a:tint val="75000"/>
                </a:srgbClr>
              </a:solidFill>
              <a:effectLst/>
              <a:uLnTx/>
              <a:uFillTx/>
              <a:latin typeface="Calibri"/>
              <a:ea typeface="+mn-ea"/>
              <a:cs typeface="Calibri"/>
            </a:endParaRPr>
          </a:p>
        </p:txBody>
      </p:sp>
      <p:sp>
        <p:nvSpPr>
          <p:cNvPr id="4" name="TextBox 3"/>
          <p:cNvSpPr txBox="1"/>
          <p:nvPr/>
        </p:nvSpPr>
        <p:spPr>
          <a:xfrm>
            <a:off x="5840329" y="6437716"/>
            <a:ext cx="2617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7A9DD"/>
                </a:solidFill>
                <a:effectLst/>
                <a:uLnTx/>
                <a:uFillTx/>
                <a:latin typeface="Calibri"/>
                <a:ea typeface="+mn-ea"/>
                <a:cs typeface="Calibri"/>
              </a:rPr>
              <a:t>David R. Spigel, M.D.</a:t>
            </a:r>
          </a:p>
        </p:txBody>
      </p:sp>
      <p:sp>
        <p:nvSpPr>
          <p:cNvPr id="2" name="Rectangle 1">
            <a:extLst>
              <a:ext uri="{FF2B5EF4-FFF2-40B4-BE49-F238E27FC236}">
                <a16:creationId xmlns:a16="http://schemas.microsoft.com/office/drawing/2014/main" id="{1D80D43C-0DA8-F97A-A453-677B29102F36}"/>
              </a:ext>
            </a:extLst>
          </p:cNvPr>
          <p:cNvSpPr/>
          <p:nvPr/>
        </p:nvSpPr>
        <p:spPr>
          <a:xfrm>
            <a:off x="0" y="6253655"/>
            <a:ext cx="12192000" cy="604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42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4418-515E-4F92-BC0E-141E944A5396}"/>
              </a:ext>
            </a:extLst>
          </p:cNvPr>
          <p:cNvSpPr>
            <a:spLocks noGrp="1"/>
          </p:cNvSpPr>
          <p:nvPr>
            <p:ph type="title"/>
          </p:nvPr>
        </p:nvSpPr>
        <p:spPr>
          <a:xfrm>
            <a:off x="3837203" y="2724743"/>
            <a:ext cx="8557560" cy="704257"/>
          </a:xfrm>
        </p:spPr>
        <p:txBody>
          <a:bodyPr/>
          <a:lstStyle/>
          <a:p>
            <a:r>
              <a:rPr lang="en-US" sz="4800" dirty="0">
                <a:solidFill>
                  <a:schemeClr val="tx2"/>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88213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BF31D-3FC9-C8DA-C576-8CC53C7DD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C91B8-74C5-6117-FAF8-D15B845A3417}"/>
              </a:ext>
            </a:extLst>
          </p:cNvPr>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The Workup of SCLC</a:t>
            </a:r>
          </a:p>
        </p:txBody>
      </p:sp>
      <p:sp>
        <p:nvSpPr>
          <p:cNvPr id="3" name="Content Placeholder 2">
            <a:extLst>
              <a:ext uri="{FF2B5EF4-FFF2-40B4-BE49-F238E27FC236}">
                <a16:creationId xmlns:a16="http://schemas.microsoft.com/office/drawing/2014/main" id="{3903DCA0-1CE2-F9E9-843A-0B917B40505F}"/>
              </a:ext>
            </a:extLst>
          </p:cNvPr>
          <p:cNvSpPr>
            <a:spLocks noGrp="1"/>
          </p:cNvSpPr>
          <p:nvPr>
            <p:ph idx="1"/>
          </p:nvPr>
        </p:nvSpPr>
        <p:spPr/>
        <p:txBody>
          <a:bodyPr/>
          <a:lstStyle/>
          <a:p>
            <a:pPr marL="457200" indent="-457200">
              <a:buFont typeface="Arial" panose="020B0604020202020204" pitchFamily="34" charset="0"/>
              <a:buChar char="•"/>
            </a:pPr>
            <a:r>
              <a:rPr lang="en-US" dirty="0">
                <a:solidFill>
                  <a:srgbClr val="4A586D"/>
                </a:solidFill>
                <a:latin typeface="Calibri" panose="020F0502020204030204" pitchFamily="34" charset="0"/>
                <a:cs typeface="Calibri" panose="020F0502020204030204" pitchFamily="34" charset="0"/>
              </a:rPr>
              <a:t>Hospital Care</a:t>
            </a:r>
          </a:p>
          <a:p>
            <a:r>
              <a:rPr lang="en-US" dirty="0">
                <a:solidFill>
                  <a:srgbClr val="4A586D"/>
                </a:solidFill>
                <a:latin typeface="Calibri" panose="020F0502020204030204" pitchFamily="34" charset="0"/>
                <a:cs typeface="Calibri" panose="020F0502020204030204" pitchFamily="34" charset="0"/>
              </a:rPr>
              <a:t>	</a:t>
            </a:r>
            <a:r>
              <a:rPr lang="en-US" sz="2400" dirty="0">
                <a:solidFill>
                  <a:srgbClr val="4A586D"/>
                </a:solidFill>
                <a:latin typeface="Calibri" panose="020F0502020204030204" pitchFamily="34" charset="0"/>
                <a:cs typeface="Calibri" panose="020F0502020204030204" pitchFamily="34" charset="0"/>
              </a:rPr>
              <a:t>Initiating therapy</a:t>
            </a:r>
          </a:p>
          <a:p>
            <a:r>
              <a:rPr lang="en-US" sz="2400" dirty="0">
                <a:solidFill>
                  <a:srgbClr val="4A586D"/>
                </a:solidFill>
                <a:latin typeface="Calibri" panose="020F0502020204030204" pitchFamily="34" charset="0"/>
                <a:cs typeface="Calibri" panose="020F0502020204030204" pitchFamily="34" charset="0"/>
              </a:rPr>
              <a:t>	ICU</a:t>
            </a:r>
          </a:p>
          <a:p>
            <a:endParaRPr lang="en-US" dirty="0">
              <a:solidFill>
                <a:srgbClr val="4A586D"/>
              </a:solidFill>
              <a:latin typeface="Calibri" panose="020F0502020204030204" pitchFamily="34" charset="0"/>
              <a:cs typeface="Calibri" panose="020F0502020204030204" pitchFamily="34" charset="0"/>
            </a:endParaRPr>
          </a:p>
          <a:p>
            <a:r>
              <a:rPr lang="en-US" dirty="0">
                <a:solidFill>
                  <a:srgbClr val="4A586D"/>
                </a:solidFill>
                <a:latin typeface="Calibri" panose="020F0502020204030204" pitchFamily="34" charset="0"/>
                <a:cs typeface="Calibri" panose="020F0502020204030204" pitchFamily="34" charset="0"/>
              </a:rPr>
              <a:t>	</a:t>
            </a:r>
            <a:r>
              <a:rPr lang="en-US" sz="2400" dirty="0">
                <a:solidFill>
                  <a:srgbClr val="4A586D"/>
                </a:solidFill>
                <a:latin typeface="Calibri" panose="020F0502020204030204" pitchFamily="34" charset="0"/>
                <a:cs typeface="Calibri" panose="020F0502020204030204" pitchFamily="34" charset="0"/>
              </a:rPr>
              <a:t>Emergent/Urgent</a:t>
            </a:r>
          </a:p>
          <a:p>
            <a:r>
              <a:rPr lang="en-US" dirty="0">
                <a:solidFill>
                  <a:srgbClr val="4A586D"/>
                </a:solidFill>
                <a:latin typeface="Calibri" panose="020F0502020204030204" pitchFamily="34" charset="0"/>
                <a:cs typeface="Calibri" panose="020F0502020204030204" pitchFamily="34" charset="0"/>
              </a:rPr>
              <a:t>		</a:t>
            </a:r>
            <a:r>
              <a:rPr lang="en-US" sz="2200" i="1" dirty="0">
                <a:latin typeface="Calibri" panose="020F0502020204030204" pitchFamily="34" charset="0"/>
                <a:cs typeface="Calibri" panose="020F0502020204030204" pitchFamily="34" charset="0"/>
              </a:rPr>
              <a:t>SVC</a:t>
            </a:r>
          </a:p>
          <a:p>
            <a:r>
              <a:rPr lang="en-US" sz="2200" i="1" dirty="0">
                <a:latin typeface="Calibri" panose="020F0502020204030204" pitchFamily="34" charset="0"/>
                <a:cs typeface="Calibri" panose="020F0502020204030204" pitchFamily="34" charset="0"/>
              </a:rPr>
              <a:t>		Cord compression</a:t>
            </a:r>
          </a:p>
          <a:p>
            <a:r>
              <a:rPr lang="en-US" sz="2200" i="1" dirty="0">
                <a:latin typeface="Calibri" panose="020F0502020204030204" pitchFamily="34" charset="0"/>
                <a:cs typeface="Calibri" panose="020F0502020204030204" pitchFamily="34" charset="0"/>
              </a:rPr>
              <a:t>		CNS </a:t>
            </a:r>
            <a:r>
              <a:rPr lang="en-US" sz="2200" i="1" dirty="0" err="1">
                <a:latin typeface="Calibri" panose="020F0502020204030204" pitchFamily="34" charset="0"/>
                <a:cs typeface="Calibri" panose="020F0502020204030204" pitchFamily="34" charset="0"/>
              </a:rPr>
              <a:t>mets</a:t>
            </a:r>
            <a:endParaRPr lang="en-US" sz="2200" i="1" dirty="0">
              <a:latin typeface="Calibri" panose="020F0502020204030204" pitchFamily="34" charset="0"/>
              <a:cs typeface="Calibri" panose="020F0502020204030204" pitchFamily="34" charset="0"/>
            </a:endParaRPr>
          </a:p>
          <a:p>
            <a:r>
              <a:rPr lang="en-US" sz="2200" i="1" dirty="0">
                <a:latin typeface="Calibri" panose="020F0502020204030204" pitchFamily="34" charset="0"/>
                <a:cs typeface="Calibri" panose="020F0502020204030204" pitchFamily="34" charset="0"/>
              </a:rPr>
              <a:t>		TLS</a:t>
            </a:r>
          </a:p>
        </p:txBody>
      </p:sp>
      <p:sp>
        <p:nvSpPr>
          <p:cNvPr id="4" name="Slide Number Placeholder 3">
            <a:extLst>
              <a:ext uri="{FF2B5EF4-FFF2-40B4-BE49-F238E27FC236}">
                <a16:creationId xmlns:a16="http://schemas.microsoft.com/office/drawing/2014/main" id="{99A74D75-9519-D2B5-4182-42617804282A}"/>
              </a:ext>
            </a:extLst>
          </p:cNvPr>
          <p:cNvSpPr>
            <a:spLocks noGrp="1"/>
          </p:cNvSpPr>
          <p:nvPr>
            <p:ph type="sldNum" sz="quarter" idx="12"/>
          </p:nvPr>
        </p:nvSpPr>
        <p:spPr/>
        <p:txBody>
          <a:bodyPr/>
          <a:lstStyle/>
          <a:p>
            <a:fld id="{DF28FB93-0A08-4E7D-8E63-9EFA29F1E093}" type="slidenum">
              <a:rPr lang="en-US" smtClean="0"/>
              <a:pPr/>
              <a:t>6</a:t>
            </a:fld>
            <a:endParaRPr lang="en-US" dirty="0"/>
          </a:p>
        </p:txBody>
      </p:sp>
    </p:spTree>
    <p:extLst>
      <p:ext uri="{BB962C8B-B14F-4D97-AF65-F5344CB8AC3E}">
        <p14:creationId xmlns:p14="http://schemas.microsoft.com/office/powerpoint/2010/main" val="61086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22D56-1CAB-73BA-8DCF-B3013868B8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73BAD0-C0BC-57C9-6A92-2E2890C3569B}"/>
              </a:ext>
            </a:extLst>
          </p:cNvPr>
          <p:cNvSpPr>
            <a:spLocks noGrp="1"/>
          </p:cNvSpPr>
          <p:nvPr>
            <p:ph type="body" sz="quarter" idx="10"/>
          </p:nvPr>
        </p:nvSpPr>
        <p:spPr>
          <a:xfrm>
            <a:off x="389388" y="4421734"/>
            <a:ext cx="6250923" cy="1128075"/>
          </a:xfrm>
        </p:spPr>
        <p:txBody>
          <a:bodyPr/>
          <a:lstStyle/>
          <a:p>
            <a:r>
              <a:rPr lang="en-US" sz="4000" dirty="0">
                <a:latin typeface="Calibri" panose="020F0502020204030204" pitchFamily="34" charset="0"/>
                <a:cs typeface="Calibri" panose="020F0502020204030204" pitchFamily="34" charset="0"/>
              </a:rPr>
              <a:t>LS-SCLC</a:t>
            </a:r>
          </a:p>
        </p:txBody>
      </p:sp>
      <p:sp>
        <p:nvSpPr>
          <p:cNvPr id="4" name="TextBox 3">
            <a:extLst>
              <a:ext uri="{FF2B5EF4-FFF2-40B4-BE49-F238E27FC236}">
                <a16:creationId xmlns:a16="http://schemas.microsoft.com/office/drawing/2014/main" id="{A9A7037D-DA9E-594F-A71D-BDF81C07D3F1}"/>
              </a:ext>
            </a:extLst>
          </p:cNvPr>
          <p:cNvSpPr txBox="1"/>
          <p:nvPr/>
        </p:nvSpPr>
        <p:spPr>
          <a:xfrm>
            <a:off x="-1389888" y="-168249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97739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64-7564-ED00-533D-5DCF0FA1F93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41BF79C2-9F5C-0189-51BF-2BB5B0F730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23" y="932934"/>
            <a:ext cx="12132170" cy="5344298"/>
          </a:xfrm>
        </p:spPr>
      </p:pic>
      <p:sp>
        <p:nvSpPr>
          <p:cNvPr id="4" name="Slide Number Placeholder 3">
            <a:extLst>
              <a:ext uri="{FF2B5EF4-FFF2-40B4-BE49-F238E27FC236}">
                <a16:creationId xmlns:a16="http://schemas.microsoft.com/office/drawing/2014/main" id="{21F217AE-1580-EBE8-BE65-C0E242FB847D}"/>
              </a:ext>
            </a:extLst>
          </p:cNvPr>
          <p:cNvSpPr>
            <a:spLocks noGrp="1"/>
          </p:cNvSpPr>
          <p:nvPr>
            <p:ph type="sldNum" sz="quarter" idx="12"/>
          </p:nvPr>
        </p:nvSpPr>
        <p:spPr/>
        <p:txBody>
          <a:bodyPr/>
          <a:lstStyle/>
          <a:p>
            <a:fld id="{DF28FB93-0A08-4E7D-8E63-9EFA29F1E093}" type="slidenum">
              <a:rPr lang="en-US" smtClean="0"/>
              <a:pPr/>
              <a:t>8</a:t>
            </a:fld>
            <a:endParaRPr lang="en-US" dirty="0"/>
          </a:p>
        </p:txBody>
      </p:sp>
    </p:spTree>
    <p:extLst>
      <p:ext uri="{BB962C8B-B14F-4D97-AF65-F5344CB8AC3E}">
        <p14:creationId xmlns:p14="http://schemas.microsoft.com/office/powerpoint/2010/main" val="45303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85C86-2564-4A13-C0EA-AB2CB705203D}"/>
              </a:ext>
            </a:extLst>
          </p:cNvPr>
          <p:cNvSpPr>
            <a:spLocks noGrp="1"/>
          </p:cNvSpPr>
          <p:nvPr>
            <p:ph type="title"/>
          </p:nvPr>
        </p:nvSpPr>
        <p:spPr>
          <a:xfrm>
            <a:off x="271274" y="365124"/>
            <a:ext cx="11657201" cy="1371600"/>
          </a:xfrm>
        </p:spPr>
        <p:txBody>
          <a:bodyPr anchor="t"/>
          <a:lstStyle/>
          <a:p>
            <a:pPr algn="ctr"/>
            <a:r>
              <a:rPr lang="en-GB" dirty="0">
                <a:latin typeface="Calibri" panose="020F0502020204030204" pitchFamily="34" charset="0"/>
                <a:cs typeface="Calibri" panose="020F0502020204030204" pitchFamily="34" charset="0"/>
              </a:rPr>
              <a:t>ADRIATIC</a:t>
            </a:r>
          </a:p>
        </p:txBody>
      </p:sp>
      <p:sp>
        <p:nvSpPr>
          <p:cNvPr id="5" name="Slide Number Placeholder 2">
            <a:extLst>
              <a:ext uri="{FF2B5EF4-FFF2-40B4-BE49-F238E27FC236}">
                <a16:creationId xmlns:a16="http://schemas.microsoft.com/office/drawing/2014/main" id="{9F121917-22CD-0CBF-F2AD-27693663A4D2}"/>
              </a:ext>
            </a:extLst>
          </p:cNvPr>
          <p:cNvSpPr>
            <a:spLocks noGrp="1"/>
          </p:cNvSpPr>
          <p:nvPr>
            <p:ph type="sldNum" sz="quarter" idx="12"/>
          </p:nvPr>
        </p:nvSpPr>
        <p:spPr>
          <a:xfrm>
            <a:off x="11083564" y="217034"/>
            <a:ext cx="874486" cy="365125"/>
          </a:xfrm>
        </p:spPr>
        <p:txBody>
          <a:bodyPr/>
          <a:lstStyle/>
          <a:p>
            <a:fld id="{BE33F7A0-71F0-446B-9DE8-6D75BE64EE0F}" type="slidenum">
              <a:rPr lang="en-US" smtClean="0"/>
              <a:pPr/>
              <a:t>9</a:t>
            </a:fld>
            <a:endParaRPr lang="en-US"/>
          </a:p>
        </p:txBody>
      </p:sp>
      <p:sp>
        <p:nvSpPr>
          <p:cNvPr id="6" name="TextBox 5">
            <a:extLst>
              <a:ext uri="{FF2B5EF4-FFF2-40B4-BE49-F238E27FC236}">
                <a16:creationId xmlns:a16="http://schemas.microsoft.com/office/drawing/2014/main" id="{CA091FFC-C8CB-1101-4495-6980B73D864D}"/>
              </a:ext>
            </a:extLst>
          </p:cNvPr>
          <p:cNvSpPr txBox="1"/>
          <p:nvPr/>
        </p:nvSpPr>
        <p:spPr>
          <a:xfrm>
            <a:off x="271274" y="876280"/>
            <a:ext cx="11647870" cy="369332"/>
          </a:xfrm>
          <a:prstGeom prst="rect">
            <a:avLst/>
          </a:prstGeom>
          <a:noFill/>
        </p:spPr>
        <p:txBody>
          <a:bodyPr wrap="square" rtlCol="0">
            <a:spAutoFit/>
          </a:bodyPr>
          <a:lstStyle/>
          <a:p>
            <a:r>
              <a:rPr lang="en-US" sz="1800" b="1" dirty="0">
                <a:solidFill>
                  <a:srgbClr val="002557"/>
                </a:solidFill>
              </a:rPr>
              <a:t>Phase 3, randomized, double-blind, placebo-controlled, multicenter, international study (NCT03703297)</a:t>
            </a:r>
            <a:endParaRPr lang="en-GB" b="1" dirty="0">
              <a:solidFill>
                <a:srgbClr val="002557"/>
              </a:solidFill>
            </a:endParaRPr>
          </a:p>
        </p:txBody>
      </p:sp>
      <p:sp>
        <p:nvSpPr>
          <p:cNvPr id="7" name="TextBox 6">
            <a:extLst>
              <a:ext uri="{FF2B5EF4-FFF2-40B4-BE49-F238E27FC236}">
                <a16:creationId xmlns:a16="http://schemas.microsoft.com/office/drawing/2014/main" id="{428B3066-2765-A583-E4FF-94A6815D1D73}"/>
              </a:ext>
            </a:extLst>
          </p:cNvPr>
          <p:cNvSpPr txBox="1"/>
          <p:nvPr/>
        </p:nvSpPr>
        <p:spPr>
          <a:xfrm>
            <a:off x="263526" y="5780119"/>
            <a:ext cx="11655618" cy="507831"/>
          </a:xfrm>
          <a:prstGeom prst="rect">
            <a:avLst/>
          </a:prstGeom>
          <a:noFill/>
        </p:spPr>
        <p:txBody>
          <a:bodyPr wrap="square" lIns="0" rIns="0" rtlCol="0">
            <a:spAutoFit/>
          </a:bodyPr>
          <a:lstStyle/>
          <a:p>
            <a:pPr algn="r"/>
            <a:r>
              <a:rPr lang="en-GB" sz="900" dirty="0">
                <a:solidFill>
                  <a:srgbClr val="002557"/>
                </a:solidFill>
              </a:rPr>
              <a:t>*cCRT and PCI treatment, if received per local standard of care, must have been completed within 1‒42 days prior to randomization.</a:t>
            </a:r>
            <a:br>
              <a:rPr lang="en-GB" sz="900" dirty="0">
                <a:solidFill>
                  <a:srgbClr val="002557"/>
                </a:solidFill>
              </a:rPr>
            </a:br>
            <a:r>
              <a:rPr lang="en-GB" sz="900" baseline="30000" dirty="0">
                <a:solidFill>
                  <a:srgbClr val="002557"/>
                </a:solidFill>
              </a:rPr>
              <a:t>†</a:t>
            </a:r>
            <a:r>
              <a:rPr lang="en-GB" sz="900" dirty="0">
                <a:solidFill>
                  <a:srgbClr val="002557"/>
                </a:solidFill>
              </a:rPr>
              <a:t>If disease control was achieved and no additional benefit was expected with an additional cycle of chemotherapy, in the opinion of the investigator.</a:t>
            </a:r>
          </a:p>
          <a:p>
            <a:pPr algn="r"/>
            <a:r>
              <a:rPr lang="en-US" sz="900" b="1" baseline="30000" dirty="0">
                <a:solidFill>
                  <a:srgbClr val="002557"/>
                </a:solidFill>
                <a:latin typeface="Arial" panose="020B0604020202020204" pitchFamily="34" charset="0"/>
                <a:cs typeface="Arial" panose="020B0604020202020204" pitchFamily="34" charset="0"/>
              </a:rPr>
              <a:t>‡</a:t>
            </a:r>
            <a:r>
              <a:rPr lang="en-GB" sz="900" dirty="0">
                <a:solidFill>
                  <a:srgbClr val="002557"/>
                </a:solidFill>
                <a:latin typeface="Arial" panose="020B0604020202020204" pitchFamily="34" charset="0"/>
                <a:cs typeface="Arial" panose="020B0604020202020204" pitchFamily="34" charset="0"/>
              </a:rPr>
              <a:t>The first 600 patients were randomized in a 1:1:1 ratio to the 3 treatment arms; subsequent patients were randomized 1:1 to either durvalumab or placebo.</a:t>
            </a:r>
            <a:endParaRPr lang="en-GB" sz="900" dirty="0">
              <a:solidFill>
                <a:srgbClr val="002557"/>
              </a:solidFill>
            </a:endParaRPr>
          </a:p>
        </p:txBody>
      </p:sp>
      <p:grpSp>
        <p:nvGrpSpPr>
          <p:cNvPr id="8" name="Group 7">
            <a:extLst>
              <a:ext uri="{FF2B5EF4-FFF2-40B4-BE49-F238E27FC236}">
                <a16:creationId xmlns:a16="http://schemas.microsoft.com/office/drawing/2014/main" id="{3FF4F520-836A-3902-B4A5-133BDD1931EC}"/>
              </a:ext>
            </a:extLst>
          </p:cNvPr>
          <p:cNvGrpSpPr/>
          <p:nvPr/>
        </p:nvGrpSpPr>
        <p:grpSpPr>
          <a:xfrm>
            <a:off x="263524" y="1403889"/>
            <a:ext cx="11655621" cy="4120254"/>
            <a:chOff x="263524" y="1403890"/>
            <a:chExt cx="11655621" cy="3856009"/>
          </a:xfrm>
        </p:grpSpPr>
        <p:sp>
          <p:nvSpPr>
            <p:cNvPr id="28" name="Text Placeholder 9">
              <a:extLst>
                <a:ext uri="{FF2B5EF4-FFF2-40B4-BE49-F238E27FC236}">
                  <a16:creationId xmlns:a16="http://schemas.microsoft.com/office/drawing/2014/main" id="{2D758663-7D6B-8B49-DB8D-A2D9565D9FAA}"/>
                </a:ext>
              </a:extLst>
            </p:cNvPr>
            <p:cNvSpPr txBox="1">
              <a:spLocks/>
            </p:cNvSpPr>
            <p:nvPr/>
          </p:nvSpPr>
          <p:spPr>
            <a:xfrm>
              <a:off x="3838789" y="4720565"/>
              <a:ext cx="4967078" cy="539334"/>
            </a:xfrm>
            <a:prstGeom prst="rect">
              <a:avLst/>
            </a:prstGeom>
            <a:noFill/>
            <a:ln w="28575" cmpd="sng">
              <a:noFill/>
              <a:prstDash val="solid"/>
            </a:ln>
          </p:spPr>
          <p:txBody>
            <a:bodyPr vert="horz" wrap="square" lIns="36000" tIns="72000" rIns="36000" bIns="72000" rtlCol="0" anchor="ctr" anchorCtr="1">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GB" sz="1400" dirty="0">
                  <a:solidFill>
                    <a:srgbClr val="002557"/>
                  </a:solidFill>
                  <a:latin typeface="Arial" panose="020B0604020202020204" pitchFamily="34" charset="0"/>
                  <a:cs typeface="Arial" panose="020B0604020202020204" pitchFamily="34" charset="0"/>
                </a:rPr>
                <a:t>Treatment until investigator-determined progression or </a:t>
              </a:r>
              <a:br>
                <a:rPr lang="en-GB" sz="1400" dirty="0">
                  <a:solidFill>
                    <a:srgbClr val="002557"/>
                  </a:solidFill>
                  <a:latin typeface="Arial" panose="020B0604020202020204" pitchFamily="34" charset="0"/>
                  <a:cs typeface="Arial" panose="020B0604020202020204" pitchFamily="34" charset="0"/>
                </a:rPr>
              </a:br>
              <a:r>
                <a:rPr lang="en-GB" sz="1400" dirty="0">
                  <a:solidFill>
                    <a:srgbClr val="002557"/>
                  </a:solidFill>
                  <a:latin typeface="Arial" panose="020B0604020202020204" pitchFamily="34" charset="0"/>
                  <a:cs typeface="Arial" panose="020B0604020202020204" pitchFamily="34" charset="0"/>
                </a:rPr>
                <a:t>intolerable toxicity, or for a </a:t>
              </a:r>
              <a:r>
                <a:rPr lang="en-GB" sz="1400" b="1" dirty="0">
                  <a:solidFill>
                    <a:srgbClr val="002557"/>
                  </a:solidFill>
                  <a:latin typeface="Arial" panose="020B0604020202020204" pitchFamily="34" charset="0"/>
                  <a:cs typeface="Arial" panose="020B0604020202020204" pitchFamily="34" charset="0"/>
                </a:rPr>
                <a:t>maximum of 24 months</a:t>
              </a:r>
              <a:endParaRPr lang="en-US" sz="1400" b="1" dirty="0">
                <a:solidFill>
                  <a:srgbClr val="002557"/>
                </a:solidFill>
                <a:latin typeface="Arial" panose="020B0604020202020204" pitchFamily="34" charset="0"/>
                <a:cs typeface="Arial" panose="020B0604020202020204" pitchFamily="34" charset="0"/>
              </a:endParaRPr>
            </a:p>
          </p:txBody>
        </p:sp>
        <p:sp>
          <p:nvSpPr>
            <p:cNvPr id="29" name="Text Placeholder 3">
              <a:extLst>
                <a:ext uri="{FF2B5EF4-FFF2-40B4-BE49-F238E27FC236}">
                  <a16:creationId xmlns:a16="http://schemas.microsoft.com/office/drawing/2014/main" id="{512BFEF6-298F-A527-23A8-4BA15618F01E}"/>
                </a:ext>
              </a:extLst>
            </p:cNvPr>
            <p:cNvSpPr txBox="1">
              <a:spLocks/>
            </p:cNvSpPr>
            <p:nvPr/>
          </p:nvSpPr>
          <p:spPr>
            <a:xfrm>
              <a:off x="4529989" y="3781598"/>
              <a:ext cx="3600000" cy="874547"/>
            </a:xfrm>
            <a:prstGeom prst="rect">
              <a:avLst/>
            </a:prstGeom>
            <a:solidFill>
              <a:schemeClr val="bg2">
                <a:lumMod val="75000"/>
              </a:schemeClr>
            </a:solidFill>
            <a:ln w="0" cmpd="sng">
              <a:noFill/>
              <a:prstDash val="solid"/>
            </a:ln>
          </p:spPr>
          <p:txBody>
            <a:bodyPr vert="horz" wrap="square" lIns="36000" tIns="36000" rIns="36000" bIns="3600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chemeClr val="bg1"/>
                  </a:solidFill>
                  <a:cs typeface="Arial" panose="020B0604020202020204" pitchFamily="34" charset="0"/>
                </a:rPr>
                <a:t>Durvalumab + tremelimumab</a:t>
              </a:r>
              <a:r>
                <a:rPr lang="en-US" sz="1400" dirty="0">
                  <a:solidFill>
                    <a:schemeClr val="bg1"/>
                  </a:solidFill>
                  <a:cs typeface="Arial" panose="020B0604020202020204" pitchFamily="34" charset="0"/>
                </a:rPr>
                <a:t> </a:t>
              </a:r>
              <a:br>
                <a:rPr lang="en-US" sz="1400" dirty="0">
                  <a:solidFill>
                    <a:schemeClr val="bg1"/>
                  </a:solidFill>
                  <a:cs typeface="Arial" panose="020B0604020202020204" pitchFamily="34" charset="0"/>
                </a:rPr>
              </a:br>
              <a:r>
                <a:rPr lang="en-US" dirty="0">
                  <a:solidFill>
                    <a:schemeClr val="bg1"/>
                  </a:solidFill>
                  <a:cs typeface="Arial" panose="020B0604020202020204" pitchFamily="34" charset="0"/>
                </a:rPr>
                <a:t>D 1500 mg Q4W + T 75 mg Q4W for 4 doses, followed by D 1500 mg Q4W</a:t>
              </a:r>
            </a:p>
            <a:p>
              <a:pPr algn="ctr"/>
              <a:r>
                <a:rPr lang="en-US" sz="1400" dirty="0">
                  <a:solidFill>
                    <a:schemeClr val="bg1"/>
                  </a:solidFill>
                  <a:cs typeface="Arial" panose="020B0604020202020204" pitchFamily="34" charset="0"/>
                </a:rPr>
                <a:t>N=200</a:t>
              </a:r>
            </a:p>
          </p:txBody>
        </p:sp>
        <p:sp>
          <p:nvSpPr>
            <p:cNvPr id="30" name="Text Placeholder 4">
              <a:extLst>
                <a:ext uri="{FF2B5EF4-FFF2-40B4-BE49-F238E27FC236}">
                  <a16:creationId xmlns:a16="http://schemas.microsoft.com/office/drawing/2014/main" id="{040729AF-31D7-785D-6A98-B517C1E165BA}"/>
                </a:ext>
              </a:extLst>
            </p:cNvPr>
            <p:cNvSpPr txBox="1">
              <a:spLocks/>
            </p:cNvSpPr>
            <p:nvPr/>
          </p:nvSpPr>
          <p:spPr>
            <a:xfrm>
              <a:off x="4529989" y="1476493"/>
              <a:ext cx="3600000" cy="936000"/>
            </a:xfrm>
            <a:prstGeom prst="rect">
              <a:avLst/>
            </a:prstGeom>
            <a:solidFill>
              <a:srgbClr val="0076A9"/>
            </a:solidFill>
            <a:ln w="0" cmpd="sng">
              <a:noFill/>
              <a:prstDash val="solid"/>
            </a:ln>
          </p:spPr>
          <p:txBody>
            <a:bodyPr vert="horz" wrap="square" lIns="36000" tIns="36000" rIns="36000" bIns="3600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75"/>
                </a:spcAft>
              </a:pPr>
              <a:r>
                <a:rPr lang="en-US" sz="1800" b="1" dirty="0">
                  <a:solidFill>
                    <a:schemeClr val="bg1"/>
                  </a:solidFill>
                  <a:cs typeface="Arial" panose="020B0604020202020204" pitchFamily="34" charset="0"/>
                </a:rPr>
                <a:t>Durvalumab</a:t>
              </a:r>
              <a:r>
                <a:rPr lang="en-US" sz="1800" dirty="0">
                  <a:solidFill>
                    <a:schemeClr val="bg1"/>
                  </a:solidFill>
                  <a:cs typeface="Arial" panose="020B0604020202020204" pitchFamily="34" charset="0"/>
                </a:rPr>
                <a:t> </a:t>
              </a:r>
              <a:br>
                <a:rPr lang="en-US" sz="1400" dirty="0">
                  <a:solidFill>
                    <a:schemeClr val="bg1"/>
                  </a:solidFill>
                  <a:cs typeface="Arial" panose="020B0604020202020204" pitchFamily="34" charset="0"/>
                </a:rPr>
              </a:br>
              <a:r>
                <a:rPr lang="en-US" dirty="0">
                  <a:solidFill>
                    <a:schemeClr val="bg1"/>
                  </a:solidFill>
                  <a:cs typeface="Arial" panose="020B0604020202020204" pitchFamily="34" charset="0"/>
                </a:rPr>
                <a:t>1500 mg Q4W</a:t>
              </a:r>
            </a:p>
            <a:p>
              <a:pPr algn="ctr">
                <a:spcAft>
                  <a:spcPts val="275"/>
                </a:spcAft>
              </a:pPr>
              <a:r>
                <a:rPr lang="en-US" sz="1400" dirty="0">
                  <a:solidFill>
                    <a:schemeClr val="bg1"/>
                  </a:solidFill>
                  <a:cs typeface="Arial" panose="020B0604020202020204" pitchFamily="34" charset="0"/>
                </a:rPr>
                <a:t>N=264</a:t>
              </a:r>
            </a:p>
          </p:txBody>
        </p:sp>
        <p:sp>
          <p:nvSpPr>
            <p:cNvPr id="31" name="Text Placeholder 5">
              <a:extLst>
                <a:ext uri="{FF2B5EF4-FFF2-40B4-BE49-F238E27FC236}">
                  <a16:creationId xmlns:a16="http://schemas.microsoft.com/office/drawing/2014/main" id="{9647A5F9-0134-893A-79F3-C258F6C5A440}"/>
                </a:ext>
              </a:extLst>
            </p:cNvPr>
            <p:cNvSpPr txBox="1">
              <a:spLocks/>
            </p:cNvSpPr>
            <p:nvPr/>
          </p:nvSpPr>
          <p:spPr>
            <a:xfrm>
              <a:off x="4529989" y="2628601"/>
              <a:ext cx="3600000" cy="936000"/>
            </a:xfrm>
            <a:prstGeom prst="rect">
              <a:avLst/>
            </a:prstGeom>
            <a:solidFill>
              <a:schemeClr val="accent2">
                <a:lumMod val="75000"/>
              </a:schemeClr>
            </a:solidFill>
            <a:ln w="0" cmpd="sng">
              <a:noFill/>
              <a:prstDash val="solid"/>
            </a:ln>
          </p:spPr>
          <p:txBody>
            <a:bodyPr vert="horz" wrap="square" lIns="36000" tIns="36000" rIns="36000" bIns="3600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30"/>
                </a:spcAft>
              </a:pPr>
              <a:r>
                <a:rPr lang="en-US" sz="1800" b="1" dirty="0">
                  <a:solidFill>
                    <a:schemeClr val="bg1"/>
                  </a:solidFill>
                  <a:cs typeface="Arial" panose="020B0604020202020204" pitchFamily="34" charset="0"/>
                </a:rPr>
                <a:t>Placebo</a:t>
              </a:r>
              <a:r>
                <a:rPr lang="en-US" sz="1400" dirty="0">
                  <a:solidFill>
                    <a:schemeClr val="bg1"/>
                  </a:solidFill>
                  <a:cs typeface="Arial" panose="020B0604020202020204" pitchFamily="34" charset="0"/>
                </a:rPr>
                <a:t> </a:t>
              </a:r>
            </a:p>
            <a:p>
              <a:pPr algn="ctr">
                <a:spcAft>
                  <a:spcPts val="230"/>
                </a:spcAft>
              </a:pPr>
              <a:r>
                <a:rPr lang="en-US" dirty="0">
                  <a:solidFill>
                    <a:schemeClr val="bg1"/>
                  </a:solidFill>
                  <a:cs typeface="Arial" panose="020B0604020202020204" pitchFamily="34" charset="0"/>
                </a:rPr>
                <a:t>Q4W</a:t>
              </a:r>
            </a:p>
            <a:p>
              <a:pPr algn="ctr">
                <a:spcAft>
                  <a:spcPts val="230"/>
                </a:spcAft>
              </a:pPr>
              <a:r>
                <a:rPr lang="en-US" sz="1400" dirty="0">
                  <a:solidFill>
                    <a:schemeClr val="bg1"/>
                  </a:solidFill>
                  <a:cs typeface="Arial" panose="020B0604020202020204" pitchFamily="34" charset="0"/>
                </a:rPr>
                <a:t>N=266</a:t>
              </a:r>
            </a:p>
          </p:txBody>
        </p:sp>
        <p:sp>
          <p:nvSpPr>
            <p:cNvPr id="32" name="Rectangle 31">
              <a:extLst>
                <a:ext uri="{FF2B5EF4-FFF2-40B4-BE49-F238E27FC236}">
                  <a16:creationId xmlns:a16="http://schemas.microsoft.com/office/drawing/2014/main" id="{28153747-CB3D-643C-0B04-0C50C55C49B6}"/>
                </a:ext>
              </a:extLst>
            </p:cNvPr>
            <p:cNvSpPr/>
            <p:nvPr/>
          </p:nvSpPr>
          <p:spPr>
            <a:xfrm>
              <a:off x="2708407" y="3639917"/>
              <a:ext cx="1288915" cy="8273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lgn="ctr"/>
              <a:r>
                <a:rPr lang="en-US" sz="1200" b="1" dirty="0">
                  <a:solidFill>
                    <a:srgbClr val="002557"/>
                  </a:solidFill>
                  <a:latin typeface="Arial" panose="020B0604020202020204" pitchFamily="34" charset="0"/>
                  <a:cs typeface="Arial" panose="020B0604020202020204" pitchFamily="34" charset="0"/>
                </a:rPr>
                <a:t>Stratified by:</a:t>
              </a:r>
              <a:br>
                <a:rPr lang="en-US" sz="1200" dirty="0">
                  <a:solidFill>
                    <a:srgbClr val="002557"/>
                  </a:solidFill>
                  <a:latin typeface="Arial" panose="020B0604020202020204" pitchFamily="34" charset="0"/>
                  <a:cs typeface="Arial" panose="020B0604020202020204" pitchFamily="34" charset="0"/>
                </a:rPr>
              </a:br>
              <a:r>
                <a:rPr lang="en-US" sz="1200" dirty="0">
                  <a:solidFill>
                    <a:srgbClr val="002557"/>
                  </a:solidFill>
                  <a:latin typeface="Arial" panose="020B0604020202020204" pitchFamily="34" charset="0"/>
                  <a:cs typeface="Arial" panose="020B0604020202020204" pitchFamily="34" charset="0"/>
                </a:rPr>
                <a:t>Disease stage </a:t>
              </a:r>
              <a:br>
                <a:rPr lang="en-US" sz="1200" dirty="0">
                  <a:solidFill>
                    <a:srgbClr val="002557"/>
                  </a:solidFill>
                  <a:latin typeface="Arial" panose="020B0604020202020204" pitchFamily="34" charset="0"/>
                  <a:cs typeface="Arial" panose="020B0604020202020204" pitchFamily="34" charset="0"/>
                </a:rPr>
              </a:br>
              <a:r>
                <a:rPr lang="en-US" sz="1200" dirty="0">
                  <a:solidFill>
                    <a:srgbClr val="002557"/>
                  </a:solidFill>
                  <a:latin typeface="Arial" panose="020B0604020202020204" pitchFamily="34" charset="0"/>
                  <a:cs typeface="Arial" panose="020B0604020202020204" pitchFamily="34" charset="0"/>
                </a:rPr>
                <a:t>(I/Il vs III)</a:t>
              </a:r>
              <a:br>
                <a:rPr lang="en-US" sz="1200" dirty="0">
                  <a:solidFill>
                    <a:srgbClr val="002557"/>
                  </a:solidFill>
                  <a:latin typeface="Arial" panose="020B0604020202020204" pitchFamily="34" charset="0"/>
                  <a:cs typeface="Arial" panose="020B0604020202020204" pitchFamily="34" charset="0"/>
                </a:rPr>
              </a:br>
              <a:r>
                <a:rPr lang="en-US" sz="1200" dirty="0">
                  <a:solidFill>
                    <a:srgbClr val="002557"/>
                  </a:solidFill>
                  <a:latin typeface="Arial" panose="020B0604020202020204" pitchFamily="34" charset="0"/>
                  <a:cs typeface="Arial" panose="020B0604020202020204" pitchFamily="34" charset="0"/>
                </a:rPr>
                <a:t> PCI (yes vs no)</a:t>
              </a:r>
            </a:p>
          </p:txBody>
        </p:sp>
        <p:sp>
          <p:nvSpPr>
            <p:cNvPr id="33" name="Text Placeholder 9">
              <a:extLst>
                <a:ext uri="{FF2B5EF4-FFF2-40B4-BE49-F238E27FC236}">
                  <a16:creationId xmlns:a16="http://schemas.microsoft.com/office/drawing/2014/main" id="{15AD5984-40C6-EF0B-C965-755B83AFB7FC}"/>
                </a:ext>
              </a:extLst>
            </p:cNvPr>
            <p:cNvSpPr txBox="1">
              <a:spLocks/>
            </p:cNvSpPr>
            <p:nvPr/>
          </p:nvSpPr>
          <p:spPr>
            <a:xfrm>
              <a:off x="271274" y="3495512"/>
              <a:ext cx="2466377" cy="1668900"/>
            </a:xfrm>
            <a:prstGeom prst="rect">
              <a:avLst/>
            </a:prstGeom>
            <a:solidFill>
              <a:schemeClr val="bg1"/>
            </a:solidFill>
            <a:ln w="19050" cmpd="sng">
              <a:solidFill>
                <a:srgbClr val="4B306A"/>
              </a:solidFill>
              <a:prstDash val="solid"/>
            </a:ln>
          </p:spPr>
          <p:txBody>
            <a:bodyPr vert="horz" wrap="square" lIns="72000" tIns="72000" rIns="72000" bIns="72000" rtlCol="0" anchor="ctr"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b="1" dirty="0" err="1">
                  <a:solidFill>
                    <a:srgbClr val="002557"/>
                  </a:solidFill>
                  <a:latin typeface="Arial" panose="020B0604020202020204" pitchFamily="34" charset="0"/>
                  <a:cs typeface="Arial" panose="020B0604020202020204" pitchFamily="34" charset="0"/>
                </a:rPr>
                <a:t>cCRT</a:t>
              </a:r>
              <a:r>
                <a:rPr lang="en-US" b="1" dirty="0">
                  <a:solidFill>
                    <a:srgbClr val="002557"/>
                  </a:solidFill>
                  <a:latin typeface="Arial" panose="020B0604020202020204" pitchFamily="34" charset="0"/>
                  <a:cs typeface="Arial" panose="020B0604020202020204" pitchFamily="34" charset="0"/>
                </a:rPr>
                <a:t> components </a:t>
              </a:r>
              <a:endParaRPr lang="en-US" dirty="0">
                <a:solidFill>
                  <a:srgbClr val="002557"/>
                </a:solidFill>
                <a:latin typeface="Arial" panose="020B0604020202020204" pitchFamily="34" charset="0"/>
                <a:cs typeface="Arial" panose="020B0604020202020204" pitchFamily="34" charset="0"/>
              </a:endParaRPr>
            </a:p>
            <a:p>
              <a:pPr marL="176400" indent="-176400">
                <a:spcAft>
                  <a:spcPts val="600"/>
                </a:spcAft>
                <a:buFont typeface="Arial" panose="020B0604020202020204" pitchFamily="34" charset="0"/>
                <a:buChar char="•"/>
              </a:pPr>
              <a:r>
                <a:rPr lang="en-US" dirty="0">
                  <a:solidFill>
                    <a:srgbClr val="002557"/>
                  </a:solidFill>
                  <a:latin typeface="Arial" panose="020B0604020202020204" pitchFamily="34" charset="0"/>
                  <a:cs typeface="Arial" panose="020B0604020202020204" pitchFamily="34" charset="0"/>
                </a:rPr>
                <a:t>Four cycles of platinum and </a:t>
              </a:r>
              <a:br>
                <a:rPr lang="en-US" dirty="0">
                  <a:solidFill>
                    <a:srgbClr val="002557"/>
                  </a:solidFill>
                  <a:latin typeface="Arial" panose="020B0604020202020204" pitchFamily="34" charset="0"/>
                  <a:cs typeface="Arial" panose="020B0604020202020204" pitchFamily="34" charset="0"/>
                </a:rPr>
              </a:br>
              <a:r>
                <a:rPr lang="en-US" dirty="0">
                  <a:solidFill>
                    <a:srgbClr val="002557"/>
                  </a:solidFill>
                  <a:latin typeface="Arial" panose="020B0604020202020204" pitchFamily="34" charset="0"/>
                  <a:cs typeface="Arial" panose="020B0604020202020204" pitchFamily="34" charset="0"/>
                </a:rPr>
                <a:t>etoposide (three permitted</a:t>
              </a:r>
              <a:r>
                <a:rPr lang="en-US" baseline="30000" dirty="0">
                  <a:solidFill>
                    <a:srgbClr val="002557"/>
                  </a:solidFill>
                  <a:latin typeface="Arial" panose="020B0604020202020204" pitchFamily="34" charset="0"/>
                  <a:cs typeface="Arial" panose="020B0604020202020204" pitchFamily="34" charset="0"/>
                </a:rPr>
                <a:t>†</a:t>
              </a:r>
              <a:r>
                <a:rPr lang="en-US" dirty="0">
                  <a:solidFill>
                    <a:srgbClr val="002557"/>
                  </a:solidFill>
                  <a:latin typeface="Arial" panose="020B0604020202020204" pitchFamily="34" charset="0"/>
                  <a:cs typeface="Arial" panose="020B0604020202020204" pitchFamily="34" charset="0"/>
                </a:rPr>
                <a:t>)</a:t>
              </a:r>
            </a:p>
            <a:p>
              <a:pPr marL="176400" indent="-176400">
                <a:spcAft>
                  <a:spcPts val="600"/>
                </a:spcAft>
                <a:buFont typeface="Arial" panose="020B0604020202020204" pitchFamily="34" charset="0"/>
                <a:buChar char="•"/>
              </a:pPr>
              <a:r>
                <a:rPr lang="en-US" dirty="0">
                  <a:solidFill>
                    <a:srgbClr val="002557"/>
                  </a:solidFill>
                  <a:latin typeface="Arial" panose="020B0604020202020204" pitchFamily="34" charset="0"/>
                  <a:cs typeface="Arial" panose="020B0604020202020204" pitchFamily="34" charset="0"/>
                </a:rPr>
                <a:t>RT: 60–66 </a:t>
              </a:r>
              <a:r>
                <a:rPr lang="en-US" dirty="0" err="1">
                  <a:solidFill>
                    <a:srgbClr val="002557"/>
                  </a:solidFill>
                  <a:latin typeface="Arial" panose="020B0604020202020204" pitchFamily="34" charset="0"/>
                  <a:cs typeface="Arial" panose="020B0604020202020204" pitchFamily="34" charset="0"/>
                </a:rPr>
                <a:t>Gy</a:t>
              </a:r>
              <a:r>
                <a:rPr lang="en-US" dirty="0">
                  <a:solidFill>
                    <a:srgbClr val="002557"/>
                  </a:solidFill>
                  <a:latin typeface="Arial" panose="020B0604020202020204" pitchFamily="34" charset="0"/>
                  <a:cs typeface="Arial" panose="020B0604020202020204" pitchFamily="34" charset="0"/>
                </a:rPr>
                <a:t> QD over 6 weeks </a:t>
              </a:r>
              <a:br>
                <a:rPr lang="en-US" dirty="0">
                  <a:solidFill>
                    <a:srgbClr val="002557"/>
                  </a:solidFill>
                  <a:latin typeface="Arial" panose="020B0604020202020204" pitchFamily="34" charset="0"/>
                  <a:cs typeface="Arial" panose="020B0604020202020204" pitchFamily="34" charset="0"/>
                </a:rPr>
              </a:br>
              <a:r>
                <a:rPr lang="en-US" dirty="0">
                  <a:solidFill>
                    <a:srgbClr val="002557"/>
                  </a:solidFill>
                  <a:latin typeface="Arial" panose="020B0604020202020204" pitchFamily="34" charset="0"/>
                  <a:cs typeface="Arial" panose="020B0604020202020204" pitchFamily="34" charset="0"/>
                </a:rPr>
                <a:t>or 45 </a:t>
              </a:r>
              <a:r>
                <a:rPr lang="en-US" dirty="0" err="1">
                  <a:solidFill>
                    <a:srgbClr val="002557"/>
                  </a:solidFill>
                  <a:latin typeface="Arial" panose="020B0604020202020204" pitchFamily="34" charset="0"/>
                  <a:cs typeface="Arial" panose="020B0604020202020204" pitchFamily="34" charset="0"/>
                </a:rPr>
                <a:t>Gy</a:t>
              </a:r>
              <a:r>
                <a:rPr lang="en-US" dirty="0">
                  <a:solidFill>
                    <a:srgbClr val="002557"/>
                  </a:solidFill>
                  <a:latin typeface="Arial" panose="020B0604020202020204" pitchFamily="34" charset="0"/>
                  <a:cs typeface="Arial" panose="020B0604020202020204" pitchFamily="34" charset="0"/>
                </a:rPr>
                <a:t> BID over 3 weeks </a:t>
              </a:r>
            </a:p>
            <a:p>
              <a:pPr marL="176400" indent="-176400">
                <a:spcAft>
                  <a:spcPts val="600"/>
                </a:spcAft>
                <a:buFont typeface="Arial" panose="020B0604020202020204" pitchFamily="34" charset="0"/>
                <a:buChar char="•"/>
              </a:pPr>
              <a:r>
                <a:rPr lang="en-US" dirty="0">
                  <a:solidFill>
                    <a:srgbClr val="002557"/>
                  </a:solidFill>
                  <a:latin typeface="Arial" panose="020B0604020202020204" pitchFamily="34" charset="0"/>
                  <a:cs typeface="Arial" panose="020B0604020202020204" pitchFamily="34" charset="0"/>
                </a:rPr>
                <a:t>RT must commence no later than end of cycle 2 of CT</a:t>
              </a:r>
            </a:p>
          </p:txBody>
        </p:sp>
        <p:sp>
          <p:nvSpPr>
            <p:cNvPr id="34" name="Freeform 6">
              <a:extLst>
                <a:ext uri="{FF2B5EF4-FFF2-40B4-BE49-F238E27FC236}">
                  <a16:creationId xmlns:a16="http://schemas.microsoft.com/office/drawing/2014/main" id="{435CC4B0-E5B2-3509-C033-383327AB063A}"/>
                </a:ext>
              </a:extLst>
            </p:cNvPr>
            <p:cNvSpPr/>
            <p:nvPr/>
          </p:nvSpPr>
          <p:spPr>
            <a:xfrm>
              <a:off x="4067811" y="1936439"/>
              <a:ext cx="468000" cy="2316742"/>
            </a:xfrm>
            <a:custGeom>
              <a:avLst/>
              <a:gdLst>
                <a:gd name="connsiteX0" fmla="*/ 428625 w 428625"/>
                <a:gd name="connsiteY0" fmla="*/ 0 h 1219200"/>
                <a:gd name="connsiteX1" fmla="*/ 0 w 428625"/>
                <a:gd name="connsiteY1" fmla="*/ 0 h 1219200"/>
                <a:gd name="connsiteX2" fmla="*/ 0 w 428625"/>
                <a:gd name="connsiteY2" fmla="*/ 1219200 h 1219200"/>
                <a:gd name="connsiteX3" fmla="*/ 419100 w 428625"/>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428625" h="1219200">
                  <a:moveTo>
                    <a:pt x="428625" y="0"/>
                  </a:moveTo>
                  <a:lnTo>
                    <a:pt x="0" y="0"/>
                  </a:lnTo>
                  <a:lnTo>
                    <a:pt x="0" y="1219200"/>
                  </a:lnTo>
                  <a:lnTo>
                    <a:pt x="419100" y="1219200"/>
                  </a:lnTo>
                </a:path>
              </a:pathLst>
            </a:cu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algn="ctr"/>
              <a:endParaRPr lang="en-US" sz="8000"/>
            </a:p>
          </p:txBody>
        </p:sp>
        <p:cxnSp>
          <p:nvCxnSpPr>
            <p:cNvPr id="35" name="Straight Arrow Connector 34">
              <a:extLst>
                <a:ext uri="{FF2B5EF4-FFF2-40B4-BE49-F238E27FC236}">
                  <a16:creationId xmlns:a16="http://schemas.microsoft.com/office/drawing/2014/main" id="{962A398F-0A07-3282-781C-230400D6B94C}"/>
                </a:ext>
              </a:extLst>
            </p:cNvPr>
            <p:cNvCxnSpPr>
              <a:cxnSpLocks/>
            </p:cNvCxnSpPr>
            <p:nvPr/>
          </p:nvCxnSpPr>
          <p:spPr>
            <a:xfrm>
              <a:off x="2550160" y="3096601"/>
              <a:ext cx="1985651"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 Placeholder 7">
              <a:extLst>
                <a:ext uri="{FF2B5EF4-FFF2-40B4-BE49-F238E27FC236}">
                  <a16:creationId xmlns:a16="http://schemas.microsoft.com/office/drawing/2014/main" id="{363A9DD2-0DA0-F96E-EBDF-0D551EBE74C1}"/>
                </a:ext>
              </a:extLst>
            </p:cNvPr>
            <p:cNvSpPr txBox="1">
              <a:spLocks/>
            </p:cNvSpPr>
            <p:nvPr/>
          </p:nvSpPr>
          <p:spPr>
            <a:xfrm>
              <a:off x="3159482" y="2844118"/>
              <a:ext cx="468000" cy="437986"/>
            </a:xfrm>
            <a:prstGeom prst="ellipse">
              <a:avLst/>
            </a:prstGeom>
            <a:solidFill>
              <a:schemeClr val="bg1"/>
            </a:solidFill>
            <a:ln w="19050" cmpd="sng">
              <a:solidFill>
                <a:schemeClr val="tx1"/>
              </a:solidFill>
              <a:prstDash val="solid"/>
            </a:ln>
          </p:spPr>
          <p:txBody>
            <a:bodyPr vert="horz" wrap="square" lIns="36000" tIns="36000" rIns="36000" bIns="36000" rtlCol="0" anchor="ctr" anchorCtr="1">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tx1"/>
                  </a:solidFill>
                  <a:latin typeface="Arial" panose="020B0604020202020204" pitchFamily="34" charset="0"/>
                  <a:cs typeface="Arial" panose="020B0604020202020204" pitchFamily="34" charset="0"/>
                </a:rPr>
                <a:t>R</a:t>
              </a:r>
              <a:r>
                <a:rPr lang="en-US" sz="1800" b="1" baseline="30000">
                  <a:solidFill>
                    <a:schemeClr val="tx1"/>
                  </a:solidFill>
                  <a:latin typeface="Arial" panose="020B0604020202020204" pitchFamily="34" charset="0"/>
                  <a:cs typeface="Arial" panose="020B0604020202020204" pitchFamily="34" charset="0"/>
                </a:rPr>
                <a:t>‡</a:t>
              </a:r>
              <a:r>
                <a:rPr lang="en-US" sz="1800" b="1">
                  <a:solidFill>
                    <a:schemeClr val="tx1"/>
                  </a:solidFill>
                  <a:latin typeface="Arial" panose="020B0604020202020204" pitchFamily="34" charset="0"/>
                  <a:cs typeface="Arial" panose="020B0604020202020204" pitchFamily="34" charset="0"/>
                </a:rPr>
                <a:t> </a:t>
              </a:r>
              <a:endParaRPr lang="en-US" sz="1800">
                <a:solidFill>
                  <a:schemeClr val="tx1"/>
                </a:solidFill>
                <a:latin typeface="Arial" panose="020B0604020202020204" pitchFamily="34" charset="0"/>
                <a:cs typeface="Arial" panose="020B0604020202020204" pitchFamily="34" charset="0"/>
              </a:endParaRPr>
            </a:p>
          </p:txBody>
        </p:sp>
        <p:sp>
          <p:nvSpPr>
            <p:cNvPr id="37" name="Text Placeholder 9">
              <a:extLst>
                <a:ext uri="{FF2B5EF4-FFF2-40B4-BE49-F238E27FC236}">
                  <a16:creationId xmlns:a16="http://schemas.microsoft.com/office/drawing/2014/main" id="{97A58E3B-4305-235C-4F79-CE47BE59C034}"/>
                </a:ext>
              </a:extLst>
            </p:cNvPr>
            <p:cNvSpPr txBox="1">
              <a:spLocks/>
            </p:cNvSpPr>
            <p:nvPr/>
          </p:nvSpPr>
          <p:spPr>
            <a:xfrm>
              <a:off x="8581234" y="1407810"/>
              <a:ext cx="3337911" cy="3749978"/>
            </a:xfrm>
            <a:prstGeom prst="rect">
              <a:avLst/>
            </a:prstGeom>
            <a:noFill/>
            <a:ln w="28575" cmpd="sng">
              <a:solidFill>
                <a:srgbClr val="00365F"/>
              </a:solidFill>
              <a:prstDash val="solid"/>
            </a:ln>
          </p:spPr>
          <p:txBody>
            <a:bodyPr vert="horz" wrap="square" lIns="36000" tIns="72000" rIns="36000" bIns="72000" rtlCol="0" anchor="ctr" anchorCtr="1">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2557"/>
                  </a:solidFill>
                  <a:latin typeface="Arial"/>
                  <a:cs typeface="Arial"/>
                </a:rPr>
                <a:t>Dual primary endpoints:</a:t>
              </a:r>
            </a:p>
            <a:p>
              <a:pPr marL="174625" indent="-174625">
                <a:spcAft>
                  <a:spcPts val="600"/>
                </a:spcAft>
                <a:buFont typeface="Arial" panose="020B0604020202020204" pitchFamily="34" charset="0"/>
                <a:buChar char="•"/>
              </a:pPr>
              <a:r>
                <a:rPr lang="en-US" sz="1400" dirty="0">
                  <a:solidFill>
                    <a:srgbClr val="002557"/>
                  </a:solidFill>
                  <a:latin typeface="Arial"/>
                  <a:cs typeface="Arial"/>
                </a:rPr>
                <a:t>Durvalumab vs placebo </a:t>
              </a:r>
              <a:endParaRPr lang="en-US" dirty="0">
                <a:cs typeface="Arial"/>
              </a:endParaRPr>
            </a:p>
            <a:p>
              <a:pPr marL="360000" lvl="1" indent="-180000">
                <a:spcAft>
                  <a:spcPts val="300"/>
                </a:spcAft>
                <a:buFont typeface="Arial" panose="020B0604020202020204" pitchFamily="34" charset="0"/>
                <a:buChar char="‒"/>
              </a:pPr>
              <a:r>
                <a:rPr lang="en-US" sz="1400" dirty="0">
                  <a:solidFill>
                    <a:srgbClr val="002557"/>
                  </a:solidFill>
                  <a:latin typeface="Arial"/>
                  <a:cs typeface="Arial"/>
                </a:rPr>
                <a:t>OS  </a:t>
              </a:r>
            </a:p>
            <a:p>
              <a:pPr marL="360000" lvl="1" indent="-180000">
                <a:spcAft>
                  <a:spcPts val="1200"/>
                </a:spcAft>
                <a:buFont typeface="Arial" panose="020B0604020202020204" pitchFamily="34" charset="0"/>
                <a:buChar char="‒"/>
              </a:pPr>
              <a:r>
                <a:rPr lang="en-GB" sz="1400" dirty="0">
                  <a:solidFill>
                    <a:srgbClr val="002557"/>
                  </a:solidFill>
                  <a:latin typeface="Arial"/>
                  <a:cs typeface="Arial"/>
                </a:rPr>
                <a:t>PFS (by BICR, per RECIST v1.1)</a:t>
              </a:r>
              <a:endParaRPr lang="en-US" sz="2000" dirty="0">
                <a:cs typeface="Arial" panose="020B0604020202020204"/>
              </a:endParaRPr>
            </a:p>
            <a:p>
              <a:pPr>
                <a:spcAft>
                  <a:spcPts val="600"/>
                </a:spcAft>
              </a:pPr>
              <a:r>
                <a:rPr lang="en-US" sz="1400" b="1" dirty="0">
                  <a:solidFill>
                    <a:srgbClr val="002557"/>
                  </a:solidFill>
                  <a:latin typeface="Arial" panose="020B0604020202020204" pitchFamily="34" charset="0"/>
                  <a:cs typeface="Arial" panose="020B0604020202020204" pitchFamily="34" charset="0"/>
                </a:rPr>
                <a:t>Key secondary endpoints:</a:t>
              </a:r>
            </a:p>
            <a:p>
              <a:pPr marL="174625" indent="-174625">
                <a:spcAft>
                  <a:spcPts val="600"/>
                </a:spcAft>
                <a:buFont typeface="Arial" panose="020B0604020202020204" pitchFamily="34" charset="0"/>
                <a:buChar char="•"/>
              </a:pPr>
              <a:r>
                <a:rPr lang="en-US" sz="1400" dirty="0">
                  <a:solidFill>
                    <a:srgbClr val="002557"/>
                  </a:solidFill>
                  <a:latin typeface="Arial"/>
                  <a:cs typeface="Arial"/>
                </a:rPr>
                <a:t>Durvalumab + tremelimumab vs placebo</a:t>
              </a:r>
            </a:p>
            <a:p>
              <a:pPr marL="360000" lvl="1" indent="-180000">
                <a:spcAft>
                  <a:spcPts val="300"/>
                </a:spcAft>
                <a:buFont typeface="Arial" panose="020B0604020202020204" pitchFamily="34" charset="0"/>
                <a:buChar char="‒"/>
              </a:pPr>
              <a:r>
                <a:rPr lang="en-US" sz="1400" dirty="0">
                  <a:solidFill>
                    <a:srgbClr val="002557"/>
                  </a:solidFill>
                  <a:latin typeface="Arial"/>
                  <a:cs typeface="Arial"/>
                </a:rPr>
                <a:t>OS </a:t>
              </a:r>
            </a:p>
            <a:p>
              <a:pPr marL="360000" lvl="1" indent="-180000">
                <a:spcAft>
                  <a:spcPts val="1200"/>
                </a:spcAft>
                <a:buFont typeface="Arial" panose="020B0604020202020204" pitchFamily="34" charset="0"/>
                <a:buChar char="‒"/>
              </a:pPr>
              <a:r>
                <a:rPr lang="en-US" sz="1400" dirty="0">
                  <a:solidFill>
                    <a:srgbClr val="002557"/>
                  </a:solidFill>
                  <a:latin typeface="Arial"/>
                  <a:cs typeface="Arial"/>
                </a:rPr>
                <a:t>PFS (by BICR, per RECIST v1.1)</a:t>
              </a:r>
            </a:p>
            <a:p>
              <a:pPr marL="0" lvl="1">
                <a:spcAft>
                  <a:spcPts val="600"/>
                </a:spcAft>
              </a:pPr>
              <a:r>
                <a:rPr lang="en-US" sz="1400" b="1" dirty="0">
                  <a:solidFill>
                    <a:srgbClr val="002557"/>
                  </a:solidFill>
                  <a:latin typeface="Arial"/>
                  <a:cs typeface="Arial"/>
                </a:rPr>
                <a:t>Other secondary endpoints:</a:t>
              </a:r>
            </a:p>
            <a:p>
              <a:pPr marL="174625" indent="-174625">
                <a:spcAft>
                  <a:spcPts val="600"/>
                </a:spcAft>
                <a:buFont typeface="Arial" panose="020B0604020202020204" pitchFamily="34" charset="0"/>
                <a:buChar char="•"/>
              </a:pPr>
              <a:r>
                <a:rPr lang="en-US" sz="1400" dirty="0">
                  <a:solidFill>
                    <a:srgbClr val="002557"/>
                  </a:solidFill>
                  <a:latin typeface="Arial" panose="020B0604020202020204" pitchFamily="34" charset="0"/>
                  <a:cs typeface="Arial" panose="020B0604020202020204" pitchFamily="34" charset="0"/>
                </a:rPr>
                <a:t>OS/PFS landmarks</a:t>
              </a:r>
            </a:p>
            <a:p>
              <a:pPr marL="174625" indent="-174625">
                <a:spcAft>
                  <a:spcPts val="600"/>
                </a:spcAft>
                <a:buFont typeface="Arial" panose="020B0604020202020204" pitchFamily="34" charset="0"/>
                <a:buChar char="•"/>
              </a:pPr>
              <a:r>
                <a:rPr lang="en-US" sz="1400" dirty="0">
                  <a:solidFill>
                    <a:srgbClr val="002557"/>
                  </a:solidFill>
                  <a:latin typeface="Arial" panose="020B0604020202020204" pitchFamily="34" charset="0"/>
                  <a:cs typeface="Arial" panose="020B0604020202020204" pitchFamily="34" charset="0"/>
                </a:rPr>
                <a:t>Safety</a:t>
              </a:r>
            </a:p>
          </p:txBody>
        </p:sp>
        <p:sp>
          <p:nvSpPr>
            <p:cNvPr id="38" name="Rectangle 37">
              <a:extLst>
                <a:ext uri="{FF2B5EF4-FFF2-40B4-BE49-F238E27FC236}">
                  <a16:creationId xmlns:a16="http://schemas.microsoft.com/office/drawing/2014/main" id="{71AEFDC4-8821-EA9E-8F0E-3556D4668E3B}"/>
                </a:ext>
              </a:extLst>
            </p:cNvPr>
            <p:cNvSpPr/>
            <p:nvPr/>
          </p:nvSpPr>
          <p:spPr>
            <a:xfrm>
              <a:off x="4316697" y="1403890"/>
              <a:ext cx="4014248" cy="2232000"/>
            </a:xfrm>
            <a:prstGeom prst="rect">
              <a:avLst/>
            </a:prstGeom>
            <a:noFill/>
            <a:ln w="571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Placeholder 9">
              <a:extLst>
                <a:ext uri="{FF2B5EF4-FFF2-40B4-BE49-F238E27FC236}">
                  <a16:creationId xmlns:a16="http://schemas.microsoft.com/office/drawing/2014/main" id="{732B900C-803E-EDA9-F864-4B6314C51471}"/>
                </a:ext>
              </a:extLst>
            </p:cNvPr>
            <p:cNvSpPr txBox="1">
              <a:spLocks/>
            </p:cNvSpPr>
            <p:nvPr/>
          </p:nvSpPr>
          <p:spPr>
            <a:xfrm>
              <a:off x="263524" y="1424045"/>
              <a:ext cx="2466377" cy="1957047"/>
            </a:xfrm>
            <a:prstGeom prst="rect">
              <a:avLst/>
            </a:prstGeom>
            <a:solidFill>
              <a:srgbClr val="00365F"/>
            </a:solidFill>
            <a:ln w="0" cmpd="sng">
              <a:noFill/>
              <a:prstDash val="solid"/>
            </a:ln>
          </p:spPr>
          <p:txBody>
            <a:bodyPr vert="horz" wrap="square" lIns="72000" tIns="108000" rIns="72000" bIns="108000" rtlCol="0" anchor="ctr"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indent="-174625">
                <a:spcAft>
                  <a:spcPts val="6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Stage I–III LS-SCLC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(stage I/II inoperable) </a:t>
              </a:r>
            </a:p>
            <a:p>
              <a:pPr marL="174625" indent="-174625">
                <a:spcAft>
                  <a:spcPts val="6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WHO PS 0 or 1</a:t>
              </a:r>
            </a:p>
            <a:p>
              <a:pPr marL="174625" indent="-174625">
                <a:spcAft>
                  <a:spcPts val="6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Had not progressed following </a:t>
              </a:r>
              <a:r>
                <a:rPr lang="en-US" sz="1400" dirty="0" err="1">
                  <a:solidFill>
                    <a:schemeClr val="bg1"/>
                  </a:solidFill>
                  <a:latin typeface="Arial" panose="020B0604020202020204" pitchFamily="34" charset="0"/>
                  <a:cs typeface="Arial" panose="020B0604020202020204" pitchFamily="34" charset="0"/>
                </a:rPr>
                <a:t>cCRT</a:t>
              </a:r>
              <a:r>
                <a:rPr lang="en-US" sz="1400" dirty="0">
                  <a:solidFill>
                    <a:schemeClr val="bg1"/>
                  </a:solidFill>
                  <a:latin typeface="Arial" panose="020B0604020202020204" pitchFamily="34" charset="0"/>
                  <a:cs typeface="Arial" panose="020B0604020202020204" pitchFamily="34" charset="0"/>
                </a:rPr>
                <a:t>*</a:t>
              </a:r>
            </a:p>
            <a:p>
              <a:pPr marL="174625" indent="-174625">
                <a:spcAft>
                  <a:spcPts val="6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PCI* permitted before randomization</a:t>
              </a:r>
            </a:p>
          </p:txBody>
        </p:sp>
        <p:sp>
          <p:nvSpPr>
            <p:cNvPr id="40" name="TextBox 39">
              <a:extLst>
                <a:ext uri="{FF2B5EF4-FFF2-40B4-BE49-F238E27FC236}">
                  <a16:creationId xmlns:a16="http://schemas.microsoft.com/office/drawing/2014/main" id="{108B8C8F-FC22-02B4-B5E3-2ABDF973EA15}"/>
                </a:ext>
              </a:extLst>
            </p:cNvPr>
            <p:cNvSpPr txBox="1"/>
            <p:nvPr/>
          </p:nvSpPr>
          <p:spPr>
            <a:xfrm>
              <a:off x="2982870" y="2474786"/>
              <a:ext cx="870751" cy="369332"/>
            </a:xfrm>
            <a:prstGeom prst="rect">
              <a:avLst/>
            </a:prstGeom>
            <a:noFill/>
          </p:spPr>
          <p:txBody>
            <a:bodyPr wrap="none" rtlCol="0">
              <a:spAutoFit/>
            </a:bodyPr>
            <a:lstStyle/>
            <a:p>
              <a:r>
                <a:rPr lang="en-GB"/>
                <a:t>N=730</a:t>
              </a:r>
            </a:p>
          </p:txBody>
        </p:sp>
      </p:grpSp>
      <p:sp>
        <p:nvSpPr>
          <p:cNvPr id="41" name="TextBox 40">
            <a:extLst>
              <a:ext uri="{FF2B5EF4-FFF2-40B4-BE49-F238E27FC236}">
                <a16:creationId xmlns:a16="http://schemas.microsoft.com/office/drawing/2014/main" id="{E6453E89-26CD-BCA9-5A75-7CDF0366A561}"/>
              </a:ext>
            </a:extLst>
          </p:cNvPr>
          <p:cNvSpPr txBox="1"/>
          <p:nvPr/>
        </p:nvSpPr>
        <p:spPr>
          <a:xfrm>
            <a:off x="6307495" y="6238500"/>
            <a:ext cx="3784244" cy="523220"/>
          </a:xfrm>
          <a:prstGeom prst="rect">
            <a:avLst/>
          </a:prstGeom>
          <a:noFill/>
        </p:spPr>
        <p:txBody>
          <a:bodyPr wrap="square" lIns="0" tIns="45720" rIns="0" bIns="45720" rtlCol="0" anchor="t">
            <a:spAutoFit/>
          </a:bodyPr>
          <a:lstStyle/>
          <a:p>
            <a:pPr algn="r"/>
            <a:r>
              <a:rPr kumimoji="0" lang="en-GB" sz="700" b="0" i="0" u="none" strike="noStrike" kern="1200" cap="none" spc="0" normalizeH="0" baseline="0" noProof="0" dirty="0">
                <a:ln>
                  <a:noFill/>
                </a:ln>
                <a:solidFill>
                  <a:srgbClr val="002557"/>
                </a:solidFill>
                <a:effectLst/>
                <a:uLnTx/>
                <a:uFillTx/>
                <a:latin typeface="Arial" panose="020B0604020202020204"/>
                <a:ea typeface="+mn-ea"/>
                <a:cs typeface="+mn-cs"/>
              </a:rPr>
              <a:t>BICR, blinded independent central review; </a:t>
            </a:r>
            <a:r>
              <a:rPr lang="en-GB" sz="700" dirty="0">
                <a:solidFill>
                  <a:srgbClr val="002557"/>
                </a:solidFill>
              </a:rPr>
              <a:t>BID, twice daily; CT, chemotherapy; D, durvalumab; </a:t>
            </a:r>
            <a:r>
              <a:rPr kumimoji="0" lang="en-GB" sz="700" b="0" i="0" u="none" strike="noStrike" kern="1200" cap="none" spc="0" normalizeH="0" baseline="0" noProof="0" dirty="0">
                <a:ln>
                  <a:noFill/>
                </a:ln>
                <a:solidFill>
                  <a:srgbClr val="002557"/>
                </a:solidFill>
                <a:effectLst/>
                <a:uLnTx/>
                <a:uFillTx/>
                <a:latin typeface="Arial" panose="020B0604020202020204"/>
                <a:ea typeface="+mn-ea"/>
                <a:cs typeface="+mn-cs"/>
              </a:rPr>
              <a:t>PCI, prophylactic cranial irradiation; PS, performance status; </a:t>
            </a:r>
            <a:r>
              <a:rPr lang="en-GB" sz="700" dirty="0">
                <a:solidFill>
                  <a:srgbClr val="002557"/>
                </a:solidFill>
              </a:rPr>
              <a:t>Q4W, every 4 weeks; </a:t>
            </a:r>
            <a:br>
              <a:rPr lang="en-GB" sz="700" dirty="0">
                <a:solidFill>
                  <a:srgbClr val="002557"/>
                </a:solidFill>
              </a:rPr>
            </a:br>
            <a:r>
              <a:rPr lang="en-GB" sz="700" dirty="0">
                <a:solidFill>
                  <a:srgbClr val="002557"/>
                </a:solidFill>
              </a:rPr>
              <a:t>QD, once daily; RECIST, Response Evaluation Criteria in Solid </a:t>
            </a:r>
            <a:r>
              <a:rPr lang="en-GB" sz="700" dirty="0" err="1">
                <a:solidFill>
                  <a:srgbClr val="002557"/>
                </a:solidFill>
              </a:rPr>
              <a:t>Tumors</a:t>
            </a:r>
            <a:r>
              <a:rPr lang="en-GB" sz="700" dirty="0">
                <a:solidFill>
                  <a:srgbClr val="002557"/>
                </a:solidFill>
              </a:rPr>
              <a:t>; </a:t>
            </a:r>
          </a:p>
          <a:p>
            <a:pPr algn="r"/>
            <a:r>
              <a:rPr lang="en-GB" sz="700" dirty="0">
                <a:solidFill>
                  <a:srgbClr val="002557"/>
                </a:solidFill>
              </a:rPr>
              <a:t>RT, radiotherapy; T, tremelimumab; WHO, World Health Organization.</a:t>
            </a:r>
          </a:p>
        </p:txBody>
      </p:sp>
      <p:sp>
        <p:nvSpPr>
          <p:cNvPr id="2" name="TextBox 1">
            <a:extLst>
              <a:ext uri="{FF2B5EF4-FFF2-40B4-BE49-F238E27FC236}">
                <a16:creationId xmlns:a16="http://schemas.microsoft.com/office/drawing/2014/main" id="{AE29EF79-2337-EA45-3417-06C6B01395B0}"/>
              </a:ext>
            </a:extLst>
          </p:cNvPr>
          <p:cNvSpPr txBox="1"/>
          <p:nvPr/>
        </p:nvSpPr>
        <p:spPr>
          <a:xfrm>
            <a:off x="10318875" y="6354376"/>
            <a:ext cx="1373133" cy="276999"/>
          </a:xfrm>
          <a:prstGeom prst="rect">
            <a:avLst/>
          </a:prstGeom>
          <a:noFill/>
        </p:spPr>
        <p:txBody>
          <a:bodyPr wrap="none" rtlCol="0">
            <a:spAutoFit/>
          </a:bodyPr>
          <a:lstStyle/>
          <a:p>
            <a:r>
              <a:rPr lang="en-US" sz="1200" b="1" dirty="0">
                <a:solidFill>
                  <a:schemeClr val="bg2"/>
                </a:solidFill>
                <a:latin typeface="Calibri" panose="020F0502020204030204" pitchFamily="34" charset="0"/>
                <a:cs typeface="Calibri" panose="020F0502020204030204" pitchFamily="34" charset="0"/>
              </a:rPr>
              <a:t>Cheng, NEJM 2024</a:t>
            </a:r>
          </a:p>
        </p:txBody>
      </p:sp>
    </p:spTree>
    <p:extLst>
      <p:ext uri="{BB962C8B-B14F-4D97-AF65-F5344CB8AC3E}">
        <p14:creationId xmlns:p14="http://schemas.microsoft.com/office/powerpoint/2010/main" val="1069144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SCRI and SMO Theme">
  <a:themeElements>
    <a:clrScheme name="SCRI Custom 1">
      <a:dk1>
        <a:srgbClr val="295698"/>
      </a:dk1>
      <a:lt1>
        <a:srgbClr val="FFFFFF"/>
      </a:lt1>
      <a:dk2>
        <a:srgbClr val="295698"/>
      </a:dk2>
      <a:lt2>
        <a:srgbClr val="0C2340"/>
      </a:lt2>
      <a:accent1>
        <a:srgbClr val="0089CA"/>
      </a:accent1>
      <a:accent2>
        <a:srgbClr val="AFDFE1"/>
      </a:accent2>
      <a:accent3>
        <a:srgbClr val="EAD922"/>
      </a:accent3>
      <a:accent4>
        <a:srgbClr val="EC7625"/>
      </a:accent4>
      <a:accent5>
        <a:srgbClr val="009490"/>
      </a:accent5>
      <a:accent6>
        <a:srgbClr val="637592"/>
      </a:accent6>
      <a:hlink>
        <a:srgbClr val="0089CA"/>
      </a:hlink>
      <a:folHlink>
        <a:srgbClr val="0089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wrap="square" rtlCol="0" anchor="ctr">
        <a:noAutofit/>
      </a:bodyP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4ABD3D7FBC8548B4E6F6649F976140" ma:contentTypeVersion="15" ma:contentTypeDescription="Create a new document." ma:contentTypeScope="" ma:versionID="d1a6f8b97c843cade3534dabde62644e">
  <xsd:schema xmlns:xsd="http://www.w3.org/2001/XMLSchema" xmlns:xs="http://www.w3.org/2001/XMLSchema" xmlns:p="http://schemas.microsoft.com/office/2006/metadata/properties" xmlns:ns2="6c95b003-8805-421e-8bf4-b93271215957" xmlns:ns3="829fb804-6d6c-457a-a7f1-cca7cf5bd460" targetNamespace="http://schemas.microsoft.com/office/2006/metadata/properties" ma:root="true" ma:fieldsID="2766a9f72e5d24dd84a00de955558c3b" ns2:_="" ns3:_="">
    <xsd:import namespace="6c95b003-8805-421e-8bf4-b93271215957"/>
    <xsd:import namespace="829fb804-6d6c-457a-a7f1-cca7cf5bd460"/>
    <xsd:element name="properties">
      <xsd:complexType>
        <xsd:sequence>
          <xsd:element name="documentManagement">
            <xsd:complexType>
              <xsd:all>
                <xsd:element ref="ns2:BusinessOwner" minOccurs="0"/>
                <xsd:element ref="ns2:NOTE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OCR" minOccurs="0"/>
                <xsd:element ref="ns2:MediaServiceGenerationTime" minOccurs="0"/>
                <xsd:element ref="ns2:MediaServiceEventHashCode"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5b003-8805-421e-8bf4-b93271215957" elementFormDefault="qualified">
    <xsd:import namespace="http://schemas.microsoft.com/office/2006/documentManagement/types"/>
    <xsd:import namespace="http://schemas.microsoft.com/office/infopath/2007/PartnerControls"/>
    <xsd:element name="BusinessOwner" ma:index="8" nillable="true" ma:displayName="Business Owner" ma:internalName="BusinessOwner" ma:readOnly="false">
      <xsd:simpleType>
        <xsd:restriction base="dms:Text">
          <xsd:maxLength value="255"/>
        </xsd:restriction>
      </xsd:simpleType>
    </xsd:element>
    <xsd:element name="NOTES" ma:index="9" nillable="true" ma:displayName="NOTES" ma:internalName="NOTES0" ma:readOnly="false">
      <xsd:simpleType>
        <xsd:restriction base="dms:Text">
          <xsd:maxLength value="255"/>
        </xsd:restriction>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1ce247b-15c6-4ea5-b045-d9bd4d2c65d5"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Notes" ma:index="21" nillable="true" ma:displayName="Notes" ma:format="Dropdown" ma:internalName="Notes">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9fb804-6d6c-457a-a7f1-cca7cf5bd46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2763186-d64d-4808-b0bd-e02523692bea}" ma:internalName="TaxCatchAll" ma:showField="CatchAllData" ma:web="829fb804-6d6c-457a-a7f1-cca7cf5bd4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29fb804-6d6c-457a-a7f1-cca7cf5bd460" xsi:nil="true"/>
    <NOTES xmlns="6c95b003-8805-421e-8bf4-b93271215957" xsi:nil="true"/>
    <Notes xmlns="6c95b003-8805-421e-8bf4-b93271215957" xsi:nil="true"/>
    <lcf76f155ced4ddcb4097134ff3c332f xmlns="6c95b003-8805-421e-8bf4-b93271215957">
      <Terms xmlns="http://schemas.microsoft.com/office/infopath/2007/PartnerControls"/>
    </lcf76f155ced4ddcb4097134ff3c332f>
    <BusinessOwner xmlns="6c95b003-8805-421e-8bf4-b93271215957" xsi:nil="true"/>
  </documentManagement>
</p:properties>
</file>

<file path=customXml/itemProps1.xml><?xml version="1.0" encoding="utf-8"?>
<ds:datastoreItem xmlns:ds="http://schemas.openxmlformats.org/officeDocument/2006/customXml" ds:itemID="{D4C89C3D-8D13-4F94-A391-3B3349E1DC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5b003-8805-421e-8bf4-b93271215957"/>
    <ds:schemaRef ds:uri="829fb804-6d6c-457a-a7f1-cca7cf5bd4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925F29-F259-463B-9E14-48246EFC6C64}">
  <ds:schemaRefs>
    <ds:schemaRef ds:uri="http://schemas.microsoft.com/sharepoint/v3/contenttype/forms"/>
  </ds:schemaRefs>
</ds:datastoreItem>
</file>

<file path=customXml/itemProps3.xml><?xml version="1.0" encoding="utf-8"?>
<ds:datastoreItem xmlns:ds="http://schemas.openxmlformats.org/officeDocument/2006/customXml" ds:itemID="{070AFDD2-58D1-4BB1-81B4-A86AE2AF0B79}">
  <ds:schemaRefs>
    <ds:schemaRef ds:uri="829fb804-6d6c-457a-a7f1-cca7cf5bd460"/>
    <ds:schemaRef ds:uri="http://schemas.microsoft.com/office/2006/metadata/properties"/>
    <ds:schemaRef ds:uri="http://purl.org/dc/dcmitype/"/>
    <ds:schemaRef ds:uri="6c95b003-8805-421e-8bf4-b93271215957"/>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dfbd6cd6-3262-48dc-8011-f5abeb79275f}" enabled="1" method="Privileged" siteId="{da67ef1b-ca59-4db2-9a8c-aa8d94617a16}" removed="0"/>
</clbl:labelList>
</file>

<file path=docProps/app.xml><?xml version="1.0" encoding="utf-8"?>
<Properties xmlns="http://schemas.openxmlformats.org/officeDocument/2006/extended-properties" xmlns:vt="http://schemas.openxmlformats.org/officeDocument/2006/docPropsVTypes">
  <TotalTime>4026</TotalTime>
  <Words>6006</Words>
  <Application>Microsoft Office PowerPoint</Application>
  <PresentationFormat>Widescreen</PresentationFormat>
  <Paragraphs>212</Paragraphs>
  <Slides>55</Slides>
  <Notes>27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2" baseType="lpstr">
      <vt:lpstr>Arial</vt:lpstr>
      <vt:lpstr>Calibri</vt:lpstr>
      <vt:lpstr>StarSymbol</vt:lpstr>
      <vt:lpstr>Trebuchet MS</vt:lpstr>
      <vt:lpstr>1_SCRI and SMO Theme</vt:lpstr>
      <vt:lpstr>Custom Design</vt:lpstr>
      <vt:lpstr>think-cell Slide</vt:lpstr>
      <vt:lpstr>PowerPoint Presentation</vt:lpstr>
      <vt:lpstr>Disclosures</vt:lpstr>
      <vt:lpstr>PowerPoint Presentation</vt:lpstr>
      <vt:lpstr>PowerPoint Presentation</vt:lpstr>
      <vt:lpstr>The Workup of SCLC</vt:lpstr>
      <vt:lpstr>The Workup of SCLC</vt:lpstr>
      <vt:lpstr>PowerPoint Presentation</vt:lpstr>
      <vt:lpstr>PowerPoint Presentation</vt:lpstr>
      <vt:lpstr>ADRIATIC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Ifinatamab:  B7-H3 ADC</vt:lpstr>
      <vt:lpstr>YL201:  B7-H3 ADC</vt:lpstr>
      <vt:lpstr>MHB088C:  B7-H3 ADC</vt:lpstr>
      <vt:lpstr>MHB088C:  B7-H3 ADC</vt:lpstr>
      <vt:lpstr>MHB088C:  B7-H3 ADC</vt:lpstr>
      <vt:lpstr>7MW3711:  B7-H3 ADC</vt:lpstr>
      <vt:lpstr>Seizure-Related Homolog (SEZ6)</vt:lpstr>
      <vt:lpstr>ABBV-706:  SEZ6 ADC</vt:lpstr>
      <vt:lpstr>Ivonescimab</vt:lpstr>
      <vt:lpstr>Take-Aways</vt:lpstr>
      <vt:lpstr>Thank You</vt:lpstr>
    </vt:vector>
  </TitlesOfParts>
  <Company>McKesson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Garvey, Ann</dc:creator>
  <cp:lastModifiedBy>Tracey Storla</cp:lastModifiedBy>
  <cp:revision>79</cp:revision>
  <dcterms:created xsi:type="dcterms:W3CDTF">2024-10-28T21:33:02Z</dcterms:created>
  <dcterms:modified xsi:type="dcterms:W3CDTF">2026-02-12T23:01:27Z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0x010100B64ABD3D7FBC8548B4E6F6649F976140</vt:lpwstr>
  </property>
  <property fmtid="{D5CDD505-2E9C-101B-9397-08002B2CF9AE}" pid="3" name="MediaServiceImageTags">
    <vt:lpwstr/>
  </property>
</Properties>
</file>